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97" r:id="rId2"/>
    <p:sldId id="276" r:id="rId3"/>
    <p:sldId id="286" r:id="rId4"/>
    <p:sldId id="288" r:id="rId5"/>
    <p:sldId id="289" r:id="rId6"/>
    <p:sldId id="293" r:id="rId7"/>
    <p:sldId id="296" r:id="rId8"/>
    <p:sldId id="297" r:id="rId9"/>
    <p:sldId id="396" r:id="rId10"/>
    <p:sldId id="393" r:id="rId11"/>
    <p:sldId id="394" r:id="rId12"/>
    <p:sldId id="39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76" d="100"/>
          <a:sy n="76" d="100"/>
        </p:scale>
        <p:origin x="4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B478A4-F702-4EDC-8B36-A75F5FE91E2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2314-AC51-4250-95C4-382A0B0684E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20E698-1E69-027B-B833-8DEE87BB8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2BE72C-16D4-3D89-925B-A03D42B65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774B9D-C9BE-B430-9869-45986156D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C63D32-31A6-9206-C496-4D982EA79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C41FDB-3CCF-A253-4278-9175C197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2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E43B7-5121-8399-85A4-2D4CAEDA2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7F0F19-C9A4-B514-7F59-CB8F34EBD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688646-ED34-028B-587E-3750C62B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33EAF0-0BB8-264D-2EED-2AB38334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9E0728-0CD2-7055-0A7B-E2DBE63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53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D0335C1-BC53-9EED-6EAB-9F097D5BC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955DB4-77CA-680A-EA45-F99D21D99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7C87AA-585B-9F92-56DF-74FA7AED2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0EA07B7-E0A3-B6F9-EB68-A96D524EC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206B32-E1F9-4719-ACC1-C50694359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22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B26D8A-BB3D-BBCC-A2EA-8B5A8221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085FD2-E447-3E0D-42CF-3E4FE63AE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9EC329-A2D0-1345-5544-05E2675A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6259E4-2CA6-8854-522A-F426247A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8F3852-0D39-AAEC-C7BD-F2C2ABE8A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17B66-16F2-6766-4D79-31D27AB1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47605A-58F0-65AE-8081-0E210FE3C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264B45-4FAD-C326-ED33-A4DC051D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8CCE95-0E8C-51DD-11B6-4A878183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3BBD79-1D94-5C3C-8784-6973026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5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A9E96B-B1C4-7814-EDA8-ABC3BCFD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5CE7B5-F0B0-0ED1-97D9-2F1F5FC68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811B96E-6A14-F6F0-5487-2C90EB2F9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4CB386-7BC1-9435-D883-6D8CCB8F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223D26-D650-E3CE-BFBA-C2C11B30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482368-FEA2-3D75-BC5D-634FBF78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20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BD803-4784-E31D-A099-1B2D03F99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24BC0-DBFD-A8AC-707C-5CE5CDC7D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AB44A3-3DF1-BF38-6E98-AC604F337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33A3845-0803-EBCE-192E-C36DD3BBB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3F4BAC-7AFB-8F9F-C7D3-0AFD798E0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10FDB14-8809-5F9A-2DEC-84AC00B8D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B76709-A2D5-CBDF-205D-D2DD473C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23258F-8C98-3F7E-E561-C572287E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2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E60B-585C-DEE4-7D18-4C7EDE0E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D78362-7D13-6F16-4BA9-0B4D09AF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21BAB0-317F-D599-27E4-05537B4C7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4BA68C-2AE6-1D13-8AC9-70828740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4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6291FC8-AF84-77BA-3DD7-71F15B49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7A281C-1109-DD0A-BCDF-D37804C47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3447CC-2C3D-DEC0-B7A1-844CAF73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E3AB66-6F09-AE3E-1A48-79868A40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908755-F736-26C1-1452-90CFA4557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2CCC9-FFD1-63AD-DCFB-F1CAF3E95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054364-9A59-1F6A-50B3-BEB5B72D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BDC93A-1D48-C5BB-0E16-A06F4A24C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40AD964-5B60-536F-7580-56C9A7A6F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09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B456C2-8DC7-2F46-1BED-2013042BA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42707DC-7B4B-DB54-E13A-2CFFEF70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D9E664-1072-F76C-6DEE-8EBE759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2F3152-F034-D191-D07C-208321BD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37FAA1-800B-6F79-C937-D02B50D0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9638E0-1166-20BE-1BC7-7FFCEDC5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9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55E2C1D-865F-B6B7-C109-1043669B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83CFF9B-B936-D525-04DE-BA51FE9C6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AD45D9-F75F-B3F8-7641-69B18D1F9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3C885-DA95-492E-B4B9-87D7BA943E4E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7292F2-7A8A-0A39-3263-CCBEFBDF7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F06296-1AB7-1CA8-D197-948DDE0A9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F1BB8-6C20-4DC0-B636-FA4BF18AFC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8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1.png"/><Relationship Id="rId7" Type="http://schemas.openxmlformats.org/officeDocument/2006/relationships/image" Target="../media/image7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DB74C611-4D66-60A5-6556-46DFAC858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Mw6.0 </a:t>
            </a:r>
            <a:r>
              <a:rPr lang="fr-FR" dirty="0" err="1"/>
              <a:t>pre-event</a:t>
            </a:r>
            <a:r>
              <a:rPr lang="fr-FR" dirty="0"/>
              <a:t> of 2024 </a:t>
            </a:r>
            <a:r>
              <a:rPr lang="fr-FR" dirty="0" err="1"/>
              <a:t>Noto</a:t>
            </a:r>
            <a:r>
              <a:rPr lang="fr-FR" dirty="0"/>
              <a:t> </a:t>
            </a:r>
            <a:r>
              <a:rPr lang="fr-FR" dirty="0" err="1"/>
              <a:t>Penisula</a:t>
            </a:r>
            <a:r>
              <a:rPr lang="fr-FR" dirty="0"/>
              <a:t> </a:t>
            </a:r>
            <a:r>
              <a:rPr lang="fr-FR" dirty="0" err="1"/>
              <a:t>earthquake</a:t>
            </a:r>
            <a:endParaRPr lang="en-US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35DA05D4-397F-311C-1947-EF1A9CE6D5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8D9F295-0D88-303D-E586-16707AC3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26/01/2024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056D7A7-E2A0-F648-BBF6-0872F7FDA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E-CITY project meeting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F3E4C9-F894-EE64-F4C2-61792C823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84" y="136525"/>
            <a:ext cx="9926281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386E620-E3BB-687D-D796-19BE6BCC0988}"/>
              </a:ext>
            </a:extLst>
          </p:cNvPr>
          <p:cNvSpPr txBox="1"/>
          <p:nvPr/>
        </p:nvSpPr>
        <p:spPr>
          <a:xfrm>
            <a:off x="10696575" y="13652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JMA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D72C8DE-AC5C-A2B5-CB09-F374BE847C0F}"/>
              </a:ext>
            </a:extLst>
          </p:cNvPr>
          <p:cNvSpPr txBox="1"/>
          <p:nvPr/>
        </p:nvSpPr>
        <p:spPr>
          <a:xfrm>
            <a:off x="238876" y="244247"/>
            <a:ext cx="3941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Where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the causal </a:t>
            </a:r>
            <a:r>
              <a:rPr lang="fr-FR" sz="2800" dirty="0" err="1"/>
              <a:t>fault</a:t>
            </a:r>
            <a:r>
              <a:rPr lang="fr-FR" sz="2800" dirty="0"/>
              <a:t>?</a:t>
            </a:r>
            <a:endParaRPr lang="en-US" sz="2800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44F610AD-72B3-D8F8-ECE6-F84BCD648CB7}"/>
              </a:ext>
            </a:extLst>
          </p:cNvPr>
          <p:cNvSpPr/>
          <p:nvPr/>
        </p:nvSpPr>
        <p:spPr>
          <a:xfrm>
            <a:off x="2181225" y="5553075"/>
            <a:ext cx="409575" cy="247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C2583C91-DA1D-8D07-BA70-205F691E0FC4}"/>
              </a:ext>
            </a:extLst>
          </p:cNvPr>
          <p:cNvSpPr/>
          <p:nvPr/>
        </p:nvSpPr>
        <p:spPr>
          <a:xfrm>
            <a:off x="2724150" y="5829300"/>
            <a:ext cx="400050" cy="25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8299CB0-25D1-9530-B331-028C42D57A6C}"/>
              </a:ext>
            </a:extLst>
          </p:cNvPr>
          <p:cNvSpPr txBox="1"/>
          <p:nvPr/>
        </p:nvSpPr>
        <p:spPr>
          <a:xfrm>
            <a:off x="503249" y="1323092"/>
            <a:ext cx="2725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	strike-</a:t>
            </a:r>
            <a:r>
              <a:rPr lang="fr-FR" dirty="0" err="1"/>
              <a:t>dip</a:t>
            </a:r>
            <a:r>
              <a:rPr lang="fr-FR" dirty="0"/>
              <a:t>-</a:t>
            </a:r>
            <a:r>
              <a:rPr lang="fr-FR" dirty="0" err="1"/>
              <a:t>rake</a:t>
            </a:r>
            <a:r>
              <a:rPr lang="fr-FR" dirty="0"/>
              <a:t> (°)</a:t>
            </a:r>
          </a:p>
          <a:p>
            <a:r>
              <a:rPr lang="fr-FR" dirty="0"/>
              <a:t>1_SW	46.9-26.0-124.4</a:t>
            </a:r>
          </a:p>
          <a:p>
            <a:r>
              <a:rPr lang="fr-FR" dirty="0"/>
              <a:t>1_NE	56.9-59.0-99.3</a:t>
            </a:r>
          </a:p>
          <a:p>
            <a:r>
              <a:rPr lang="en-US" dirty="0"/>
              <a:t>2 	56-33-125</a:t>
            </a:r>
          </a:p>
          <a:p>
            <a:r>
              <a:rPr lang="en-US" dirty="0"/>
              <a:t>3	47-37-100</a:t>
            </a:r>
          </a:p>
          <a:p>
            <a:r>
              <a:rPr lang="en-US" dirty="0"/>
              <a:t>4	52-42-variabe</a:t>
            </a:r>
          </a:p>
          <a:p>
            <a:r>
              <a:rPr lang="en-US" dirty="0"/>
              <a:t>5	47-46-variable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2811949-3BA5-18BC-214D-8EB245D4B315}"/>
              </a:ext>
            </a:extLst>
          </p:cNvPr>
          <p:cNvSpPr txBox="1"/>
          <p:nvPr/>
        </p:nvSpPr>
        <p:spPr>
          <a:xfrm>
            <a:off x="748263" y="95376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0A01FF8-9C7D-43C5-400B-F38F62D28B75}"/>
              </a:ext>
            </a:extLst>
          </p:cNvPr>
          <p:cNvSpPr txBox="1"/>
          <p:nvPr/>
        </p:nvSpPr>
        <p:spPr>
          <a:xfrm>
            <a:off x="522605" y="3745617"/>
            <a:ext cx="2068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	69-65-104</a:t>
            </a:r>
          </a:p>
          <a:p>
            <a:r>
              <a:rPr lang="en-US" dirty="0"/>
              <a:t>2	79-67-121</a:t>
            </a:r>
          </a:p>
          <a:p>
            <a:r>
              <a:rPr lang="en-US" i="1" dirty="0"/>
              <a:t>3	56-33-125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A66BCC9-B9FF-21F4-B510-F75203E4669B}"/>
              </a:ext>
            </a:extLst>
          </p:cNvPr>
          <p:cNvSpPr txBox="1"/>
          <p:nvPr/>
        </p:nvSpPr>
        <p:spPr>
          <a:xfrm>
            <a:off x="912358" y="3472567"/>
            <a:ext cx="79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Tested</a:t>
            </a:r>
            <a:endParaRPr lang="en-US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C84F0447-8435-814B-F85E-FFE74ACD86E3}"/>
              </a:ext>
            </a:extLst>
          </p:cNvPr>
          <p:cNvSpPr/>
          <p:nvPr/>
        </p:nvSpPr>
        <p:spPr>
          <a:xfrm>
            <a:off x="276225" y="2343150"/>
            <a:ext cx="190500" cy="2124075"/>
          </a:xfrm>
          <a:custGeom>
            <a:avLst/>
            <a:gdLst>
              <a:gd name="connsiteX0" fmla="*/ 180975 w 190500"/>
              <a:gd name="connsiteY0" fmla="*/ 0 h 2124075"/>
              <a:gd name="connsiteX1" fmla="*/ 0 w 190500"/>
              <a:gd name="connsiteY1" fmla="*/ 0 h 2124075"/>
              <a:gd name="connsiteX2" fmla="*/ 9525 w 190500"/>
              <a:gd name="connsiteY2" fmla="*/ 2124075 h 2124075"/>
              <a:gd name="connsiteX3" fmla="*/ 190500 w 190500"/>
              <a:gd name="connsiteY3" fmla="*/ 2114550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2124075">
                <a:moveTo>
                  <a:pt x="180975" y="0"/>
                </a:moveTo>
                <a:lnTo>
                  <a:pt x="0" y="0"/>
                </a:lnTo>
                <a:lnTo>
                  <a:pt x="9525" y="2124075"/>
                </a:lnTo>
                <a:lnTo>
                  <a:pt x="190500" y="211455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0353CB-1E1B-F880-E7D7-82271C4A3C76}"/>
              </a:ext>
            </a:extLst>
          </p:cNvPr>
          <p:cNvSpPr/>
          <p:nvPr/>
        </p:nvSpPr>
        <p:spPr>
          <a:xfrm>
            <a:off x="2401556" y="4762919"/>
            <a:ext cx="1779168" cy="15934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8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20">
            <a:extLst>
              <a:ext uri="{FF2B5EF4-FFF2-40B4-BE49-F238E27FC236}">
                <a16:creationId xmlns:a16="http://schemas.microsoft.com/office/drawing/2014/main" id="{6815D32B-7AC8-91A3-E61C-79CB7CC2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62" y="204976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fr-FR" dirty="0"/>
              <a:t>Influence of a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dip</a:t>
            </a:r>
            <a:r>
              <a:rPr lang="fr-FR" dirty="0"/>
              <a:t> angle</a:t>
            </a:r>
            <a:endParaRPr lang="en-US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320A870-2F29-D941-DE3C-3DCC7FDE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26/01/2024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D3D6B2-2CE1-3768-DE44-79D31625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E-CITY project meeting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4C1718-C4C5-F898-6ADE-0B83E7D9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84" t="20694" r="41876" b="45556"/>
          <a:stretch/>
        </p:blipFill>
        <p:spPr>
          <a:xfrm>
            <a:off x="188117" y="3838575"/>
            <a:ext cx="3248025" cy="23145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A15A42-297E-469D-3299-D2A9EC64EC32}"/>
              </a:ext>
            </a:extLst>
          </p:cNvPr>
          <p:cNvSpPr txBox="1"/>
          <p:nvPr/>
        </p:nvSpPr>
        <p:spPr>
          <a:xfrm>
            <a:off x="491729" y="3462339"/>
            <a:ext cx="2728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JMA hypocenter at 10km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19E012E-2C6E-B5CD-28D6-2A6A1A108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7" t="13055" r="32109" b="10972"/>
          <a:stretch/>
        </p:blipFill>
        <p:spPr>
          <a:xfrm>
            <a:off x="7546183" y="942975"/>
            <a:ext cx="4400550" cy="52101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4D42D17-A44E-3E89-3D13-476FC9C2EC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22" t="42778" r="46562" b="21111"/>
          <a:stretch/>
        </p:blipFill>
        <p:spPr>
          <a:xfrm>
            <a:off x="1064419" y="919162"/>
            <a:ext cx="3476625" cy="24765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273AD93-A097-599E-912B-0F821B6A3DDE}"/>
              </a:ext>
            </a:extLst>
          </p:cNvPr>
          <p:cNvCxnSpPr>
            <a:cxnSpLocks/>
          </p:cNvCxnSpPr>
          <p:nvPr/>
        </p:nvCxnSpPr>
        <p:spPr>
          <a:xfrm flipH="1">
            <a:off x="1638300" y="2157412"/>
            <a:ext cx="428625" cy="1304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3D742A3-5940-8A6D-DC95-19A45F2C99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13" t="17778" r="44453" b="28889"/>
          <a:stretch/>
        </p:blipFill>
        <p:spPr>
          <a:xfrm>
            <a:off x="3821905" y="3631356"/>
            <a:ext cx="3338514" cy="24893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4724E64-9735-6092-9ED0-1A717438FD90}"/>
              </a:ext>
            </a:extLst>
          </p:cNvPr>
          <p:cNvSpPr txBox="1"/>
          <p:nvPr/>
        </p:nvSpPr>
        <p:spPr>
          <a:xfrm>
            <a:off x="5518888" y="557086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3</a:t>
            </a:r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A86D95-E6B9-96F7-3BE4-4CABBD2D5E96}"/>
              </a:ext>
            </a:extLst>
          </p:cNvPr>
          <p:cNvSpPr txBox="1"/>
          <p:nvPr/>
        </p:nvSpPr>
        <p:spPr>
          <a:xfrm>
            <a:off x="5276850" y="4317156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Model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4754159-A0A3-4C4D-F164-16E199D80030}"/>
              </a:ext>
            </a:extLst>
          </p:cNvPr>
          <p:cNvSpPr txBox="1"/>
          <p:nvPr/>
        </p:nvSpPr>
        <p:spPr>
          <a:xfrm>
            <a:off x="4374357" y="3314700"/>
            <a:ext cx="140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ISK001~SZOT</a:t>
            </a:r>
            <a:endParaRPr lang="en-US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9A2E575-DD28-782C-DC93-1107EB873BCF}"/>
              </a:ext>
            </a:extLst>
          </p:cNvPr>
          <p:cNvSpPr txBox="1"/>
          <p:nvPr/>
        </p:nvSpPr>
        <p:spPr>
          <a:xfrm>
            <a:off x="4595211" y="2277730"/>
            <a:ext cx="17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Model 2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better</a:t>
            </a:r>
            <a:endParaRPr lang="en-US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0A92ABF-6801-6016-D9CE-604153828D4C}"/>
              </a:ext>
            </a:extLst>
          </p:cNvPr>
          <p:cNvSpPr txBox="1"/>
          <p:nvPr/>
        </p:nvSpPr>
        <p:spPr>
          <a:xfrm>
            <a:off x="3467607" y="339566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Uz (cm)</a:t>
            </a:r>
            <a:endParaRPr lang="en-US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8706474-BD74-6FAA-6A53-1225E6A4014B}"/>
              </a:ext>
            </a:extLst>
          </p:cNvPr>
          <p:cNvCxnSpPr/>
          <p:nvPr/>
        </p:nvCxnSpPr>
        <p:spPr>
          <a:xfrm flipH="1">
            <a:off x="3821905" y="1336431"/>
            <a:ext cx="13328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B8C86DAE-905D-C828-A149-9C7FEC566561}"/>
              </a:ext>
            </a:extLst>
          </p:cNvPr>
          <p:cNvSpPr txBox="1"/>
          <p:nvPr/>
        </p:nvSpPr>
        <p:spPr>
          <a:xfrm>
            <a:off x="5154804" y="1141868"/>
            <a:ext cx="134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Prevous</a:t>
            </a:r>
            <a:r>
              <a:rPr lang="fr-FR" dirty="0"/>
              <a:t>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3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FBCF831C-91F1-4205-5A60-852DD658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09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Remarks</a:t>
            </a:r>
            <a:endParaRPr lang="en-US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0C7E4601-DC8B-5A05-62E0-0945C5B67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4" y="1133476"/>
            <a:ext cx="6486525" cy="4351338"/>
          </a:xfrm>
        </p:spPr>
        <p:txBody>
          <a:bodyPr/>
          <a:lstStyle/>
          <a:p>
            <a:r>
              <a:rPr lang="fr-FR" dirty="0"/>
              <a:t>SE </a:t>
            </a:r>
            <a:r>
              <a:rPr lang="fr-FR" dirty="0" err="1"/>
              <a:t>dipping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reasonable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uplift</a:t>
            </a:r>
            <a:r>
              <a:rPr lang="fr-FR" dirty="0"/>
              <a:t> at ISK001 (~SZOT).</a:t>
            </a:r>
          </a:p>
          <a:p>
            <a:r>
              <a:rPr lang="fr-FR" dirty="0"/>
              <a:t>Rupture </a:t>
            </a:r>
            <a:r>
              <a:rPr lang="fr-FR" dirty="0" err="1"/>
              <a:t>directivity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up-</a:t>
            </a:r>
            <a:r>
              <a:rPr lang="fr-FR" dirty="0" err="1"/>
              <a:t>dip</a:t>
            </a:r>
            <a:r>
              <a:rPr lang="fr-FR" dirty="0"/>
              <a:t> direction, </a:t>
            </a:r>
            <a:r>
              <a:rPr lang="fr-FR" dirty="0" err="1"/>
              <a:t>going</a:t>
            </a:r>
            <a:r>
              <a:rPr lang="fr-FR" dirty="0"/>
              <a:t> </a:t>
            </a:r>
            <a:r>
              <a:rPr lang="fr-FR" dirty="0" err="1"/>
              <a:t>away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hypocenter</a:t>
            </a:r>
            <a:r>
              <a:rPr lang="fr-FR" dirty="0"/>
              <a:t> of M7.6.</a:t>
            </a:r>
          </a:p>
          <a:p>
            <a:r>
              <a:rPr lang="fr-FR" dirty="0" err="1"/>
              <a:t>Preferred</a:t>
            </a:r>
            <a:r>
              <a:rPr lang="fr-FR" dirty="0"/>
              <a:t> stress drop </a:t>
            </a:r>
            <a:r>
              <a:rPr lang="fr-FR" dirty="0" err="1"/>
              <a:t>is</a:t>
            </a:r>
            <a:r>
              <a:rPr lang="fr-FR" dirty="0"/>
              <a:t> 6 MPa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rupture </a:t>
            </a:r>
            <a:r>
              <a:rPr lang="fr-FR" dirty="0" err="1"/>
              <a:t>extends</a:t>
            </a:r>
            <a:r>
              <a:rPr lang="fr-FR" dirty="0"/>
              <a:t> </a:t>
            </a:r>
            <a:r>
              <a:rPr lang="fr-FR" dirty="0" err="1"/>
              <a:t>below</a:t>
            </a:r>
            <a:r>
              <a:rPr lang="fr-FR" dirty="0"/>
              <a:t> station ISK001.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164ED3-9679-E0C2-41BF-3C205BE4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26/01/2024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3E20A7-CB96-B171-3404-A240CA950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E-CITY project meeting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0D23CC-6FA2-2370-F230-C340100AA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63704" r="78595" b="5740"/>
          <a:stretch/>
        </p:blipFill>
        <p:spPr>
          <a:xfrm>
            <a:off x="7505701" y="1960518"/>
            <a:ext cx="3914775" cy="4062502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2DD80A0-E014-6675-8B5B-62353DEB913B}"/>
              </a:ext>
            </a:extLst>
          </p:cNvPr>
          <p:cNvCxnSpPr>
            <a:cxnSpLocks/>
          </p:cNvCxnSpPr>
          <p:nvPr/>
        </p:nvCxnSpPr>
        <p:spPr>
          <a:xfrm>
            <a:off x="9372601" y="2609850"/>
            <a:ext cx="581025" cy="971550"/>
          </a:xfrm>
          <a:prstGeom prst="line">
            <a:avLst/>
          </a:prstGeom>
          <a:ln w="762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D7FA323-9402-3632-E436-1A00506FC792}"/>
              </a:ext>
            </a:extLst>
          </p:cNvPr>
          <p:cNvCxnSpPr>
            <a:cxnSpLocks/>
          </p:cNvCxnSpPr>
          <p:nvPr/>
        </p:nvCxnSpPr>
        <p:spPr>
          <a:xfrm>
            <a:off x="8524875" y="2962253"/>
            <a:ext cx="2247900" cy="1600222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ED67F4F-4EC9-FE44-6982-FD2428085291}"/>
              </a:ext>
            </a:extLst>
          </p:cNvPr>
          <p:cNvCxnSpPr>
            <a:cxnSpLocks/>
          </p:cNvCxnSpPr>
          <p:nvPr/>
        </p:nvCxnSpPr>
        <p:spPr>
          <a:xfrm>
            <a:off x="10182225" y="2867025"/>
            <a:ext cx="800100" cy="1550262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3A77045-92BA-897C-E9F7-D0866B35EB0D}"/>
              </a:ext>
            </a:extLst>
          </p:cNvPr>
          <p:cNvCxnSpPr>
            <a:cxnSpLocks/>
          </p:cNvCxnSpPr>
          <p:nvPr/>
        </p:nvCxnSpPr>
        <p:spPr>
          <a:xfrm>
            <a:off x="9953626" y="3309145"/>
            <a:ext cx="733425" cy="642159"/>
          </a:xfrm>
          <a:prstGeom prst="line">
            <a:avLst/>
          </a:prstGeom>
          <a:ln w="381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55C1C8DC-0FC3-78A3-2890-C7FAE734C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0" t="10000" r="57467" b="63612"/>
          <a:stretch/>
        </p:blipFill>
        <p:spPr>
          <a:xfrm>
            <a:off x="1475715" y="4562475"/>
            <a:ext cx="5520399" cy="1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8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10C0CE0-0543-C7BE-95E3-47DD29C32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15" t="10356" r="14587" b="15728"/>
          <a:stretch/>
        </p:blipFill>
        <p:spPr>
          <a:xfrm>
            <a:off x="11609" y="1524"/>
            <a:ext cx="7111497" cy="448692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38DC523-C60C-7425-9135-08A954104F97}"/>
              </a:ext>
            </a:extLst>
          </p:cNvPr>
          <p:cNvSpPr txBox="1"/>
          <p:nvPr/>
        </p:nvSpPr>
        <p:spPr>
          <a:xfrm>
            <a:off x="9378914" y="1543874"/>
            <a:ext cx="2457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filtered </a:t>
            </a:r>
          </a:p>
          <a:p>
            <a:r>
              <a:rPr lang="en-US" dirty="0"/>
              <a:t>between 0.03 and 30 Hz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1B7152-340C-8F7D-08FF-D526BB3A3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2" t="10399" r="18166" b="12978"/>
          <a:stretch/>
        </p:blipFill>
        <p:spPr>
          <a:xfrm>
            <a:off x="4330042" y="2267692"/>
            <a:ext cx="7571953" cy="428500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109446" y="6488668"/>
            <a:ext cx="245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Y-axis max +-1000 cm/s</a:t>
            </a:r>
            <a:r>
              <a:rPr lang="fr-FR" baseline="30000" dirty="0"/>
              <a:t>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266590" y="6488668"/>
            <a:ext cx="222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Y-axis max +-80 cm/s</a:t>
            </a:r>
            <a:endParaRPr lang="fr-FR" baseline="300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4A0D035-66D1-7778-33BB-7EFB1E800E70}"/>
              </a:ext>
            </a:extLst>
          </p:cNvPr>
          <p:cNvSpPr/>
          <p:nvPr/>
        </p:nvSpPr>
        <p:spPr>
          <a:xfrm>
            <a:off x="4991317" y="384048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2601CD5-9488-256D-B377-1917FD2D2CF0}"/>
              </a:ext>
            </a:extLst>
          </p:cNvPr>
          <p:cNvSpPr/>
          <p:nvPr/>
        </p:nvSpPr>
        <p:spPr>
          <a:xfrm>
            <a:off x="4803865" y="1091483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21B64A0-5EE7-1BE3-E81A-641AFC2FC80D}"/>
              </a:ext>
            </a:extLst>
          </p:cNvPr>
          <p:cNvSpPr/>
          <p:nvPr/>
        </p:nvSpPr>
        <p:spPr>
          <a:xfrm>
            <a:off x="4616413" y="1587486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5946A66-F7FD-6133-8C8D-BB07F12B2FD8}"/>
              </a:ext>
            </a:extLst>
          </p:cNvPr>
          <p:cNvSpPr/>
          <p:nvPr/>
        </p:nvSpPr>
        <p:spPr>
          <a:xfrm>
            <a:off x="2354797" y="2346960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D5A9883-4BB8-0266-E0CC-92FC55FE9894}"/>
              </a:ext>
            </a:extLst>
          </p:cNvPr>
          <p:cNvSpPr/>
          <p:nvPr/>
        </p:nvSpPr>
        <p:spPr>
          <a:xfrm>
            <a:off x="2096223" y="2534412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0BA54D-29E6-6204-5A33-37C910B19151}"/>
              </a:ext>
            </a:extLst>
          </p:cNvPr>
          <p:cNvSpPr/>
          <p:nvPr/>
        </p:nvSpPr>
        <p:spPr>
          <a:xfrm>
            <a:off x="2354797" y="2628138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29CC235-0179-9EBE-56A8-E3B9D0BAA19F}"/>
              </a:ext>
            </a:extLst>
          </p:cNvPr>
          <p:cNvSpPr/>
          <p:nvPr/>
        </p:nvSpPr>
        <p:spPr>
          <a:xfrm>
            <a:off x="2167345" y="2986278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C6EF4A3-5AF4-A9DE-05F9-2F2AAA2916FC}"/>
              </a:ext>
            </a:extLst>
          </p:cNvPr>
          <p:cNvSpPr/>
          <p:nvPr/>
        </p:nvSpPr>
        <p:spPr>
          <a:xfrm>
            <a:off x="1798473" y="2909316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BF390C3-5653-D8D1-9DE8-297C4E066BFA}"/>
              </a:ext>
            </a:extLst>
          </p:cNvPr>
          <p:cNvSpPr/>
          <p:nvPr/>
        </p:nvSpPr>
        <p:spPr>
          <a:xfrm>
            <a:off x="1462745" y="2832354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5ED0695-4FDC-7EDD-E5F8-D47B1B01FCE5}"/>
              </a:ext>
            </a:extLst>
          </p:cNvPr>
          <p:cNvSpPr/>
          <p:nvPr/>
        </p:nvSpPr>
        <p:spPr>
          <a:xfrm>
            <a:off x="1521476" y="3227833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551774F-1BB0-512E-4771-84BAFEECF33A}"/>
              </a:ext>
            </a:extLst>
          </p:cNvPr>
          <p:cNvSpPr/>
          <p:nvPr/>
        </p:nvSpPr>
        <p:spPr>
          <a:xfrm>
            <a:off x="1427750" y="3227833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3DBFA36-597D-3CC7-CEBD-B88C1E57DFC2}"/>
              </a:ext>
            </a:extLst>
          </p:cNvPr>
          <p:cNvSpPr/>
          <p:nvPr/>
        </p:nvSpPr>
        <p:spPr>
          <a:xfrm>
            <a:off x="1031168" y="3298202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75E18BB-E18D-A2A7-BE52-081D24DA23F2}"/>
              </a:ext>
            </a:extLst>
          </p:cNvPr>
          <p:cNvSpPr/>
          <p:nvPr/>
        </p:nvSpPr>
        <p:spPr>
          <a:xfrm>
            <a:off x="895685" y="3485654"/>
            <a:ext cx="374904" cy="374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A53CD2F9-E3B0-1750-1171-4DFE69970C23}"/>
              </a:ext>
            </a:extLst>
          </p:cNvPr>
          <p:cNvCxnSpPr>
            <a:cxnSpLocks/>
          </p:cNvCxnSpPr>
          <p:nvPr/>
        </p:nvCxnSpPr>
        <p:spPr>
          <a:xfrm>
            <a:off x="5295525" y="710684"/>
            <a:ext cx="235097" cy="1854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AD365D7-D529-363E-9D9A-D5E6E7EA6B73}"/>
              </a:ext>
            </a:extLst>
          </p:cNvPr>
          <p:cNvCxnSpPr>
            <a:cxnSpLocks/>
          </p:cNvCxnSpPr>
          <p:nvPr/>
        </p:nvCxnSpPr>
        <p:spPr>
          <a:xfrm>
            <a:off x="1227325" y="3811269"/>
            <a:ext cx="3576540" cy="2372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C963005-A751-D6B7-22CF-469B2544EA9F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2416224" y="2854413"/>
            <a:ext cx="2420785" cy="1108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E6C5A6EA-81BC-1840-6EF3-8254C1140AEF}"/>
              </a:ext>
            </a:extLst>
          </p:cNvPr>
          <p:cNvSpPr txBox="1"/>
          <p:nvPr/>
        </p:nvSpPr>
        <p:spPr>
          <a:xfrm>
            <a:off x="3485717" y="60983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Sado</a:t>
            </a:r>
            <a:r>
              <a:rPr lang="en-US" dirty="0"/>
              <a:t> island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D27BBEC-F294-BB61-E3AE-B8F7487337E0}"/>
              </a:ext>
            </a:extLst>
          </p:cNvPr>
          <p:cNvSpPr txBox="1"/>
          <p:nvPr/>
        </p:nvSpPr>
        <p:spPr>
          <a:xfrm>
            <a:off x="648923" y="2380073"/>
            <a:ext cx="160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Noto Peninsula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2384DC3-A7F9-BD68-AA74-8CAF87EE64F4}"/>
              </a:ext>
            </a:extLst>
          </p:cNvPr>
          <p:cNvSpPr/>
          <p:nvPr/>
        </p:nvSpPr>
        <p:spPr>
          <a:xfrm>
            <a:off x="5753706" y="2351607"/>
            <a:ext cx="724056" cy="105690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33950625-37F6-3DB2-3151-A56E75FD5F49}"/>
              </a:ext>
            </a:extLst>
          </p:cNvPr>
          <p:cNvSpPr/>
          <p:nvPr/>
        </p:nvSpPr>
        <p:spPr>
          <a:xfrm>
            <a:off x="9207090" y="4827132"/>
            <a:ext cx="724056" cy="122619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3EED573-2EFF-E70F-331A-BBAA8BD38D40}"/>
              </a:ext>
            </a:extLst>
          </p:cNvPr>
          <p:cNvSpPr/>
          <p:nvPr/>
        </p:nvSpPr>
        <p:spPr>
          <a:xfrm>
            <a:off x="4905371" y="3042602"/>
            <a:ext cx="370723" cy="112854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55FF29FA-7D0B-EA0D-5AC8-6EF3B90A933B}"/>
              </a:ext>
            </a:extLst>
          </p:cNvPr>
          <p:cNvSpPr txBox="1"/>
          <p:nvPr/>
        </p:nvSpPr>
        <p:spPr>
          <a:xfrm>
            <a:off x="5647378" y="1940318"/>
            <a:ext cx="13544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Acceleration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9CDDEF6C-1CEC-231D-EE5A-6860ADDF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706" y="365125"/>
            <a:ext cx="4855690" cy="743409"/>
          </a:xfrm>
        </p:spPr>
        <p:txBody>
          <a:bodyPr>
            <a:normAutofit/>
          </a:bodyPr>
          <a:lstStyle/>
          <a:p>
            <a:r>
              <a:rPr lang="fr-FR" sz="3200" dirty="0"/>
              <a:t>Near-</a:t>
            </a:r>
            <a:r>
              <a:rPr lang="fr-FR" sz="3200" dirty="0" err="1"/>
              <a:t>field</a:t>
            </a:r>
            <a:r>
              <a:rPr lang="fr-FR" sz="3200" dirty="0"/>
              <a:t> </a:t>
            </a:r>
            <a:r>
              <a:rPr lang="fr-FR" sz="3200" dirty="0" err="1"/>
              <a:t>ground</a:t>
            </a:r>
            <a:r>
              <a:rPr lang="fr-FR" sz="3200" dirty="0"/>
              <a:t> motions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5138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52BD49-B3CE-D403-F639-7626FE31A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884906-F21F-764E-9256-2523D79930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8B622B-74FA-D064-0DB1-FA7929724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96"/>
          <a:stretch/>
        </p:blipFill>
        <p:spPr>
          <a:xfrm>
            <a:off x="808073" y="0"/>
            <a:ext cx="10916093" cy="546513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3997E2C-7CEF-B95B-83A8-C9A78FF7AA6B}"/>
              </a:ext>
            </a:extLst>
          </p:cNvPr>
          <p:cNvSpPr txBox="1"/>
          <p:nvPr/>
        </p:nvSpPr>
        <p:spPr>
          <a:xfrm>
            <a:off x="8691239" y="37651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0.05-0.5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EE1AA64-AA23-9D21-2810-188A20C5A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793" y="5633687"/>
            <a:ext cx="69461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2024 1 1 16:10 8.3 37°31.0'N 137°14.4'E 10 -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能登半島沖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2024 1 1 16:10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9.5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37°30.4'N 137°13.8'E 10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5.9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石川県能登地方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2024 1 1 16:10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22.5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37°29.7'N 137°16.2'E 16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7.6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石川県能登地方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9C021A4-19C0-3790-0952-08F305369C1C}"/>
              </a:ext>
            </a:extLst>
          </p:cNvPr>
          <p:cNvSpPr txBox="1"/>
          <p:nvPr/>
        </p:nvSpPr>
        <p:spPr>
          <a:xfrm>
            <a:off x="2232836" y="5904279"/>
            <a:ext cx="131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JMA </a:t>
            </a:r>
            <a:r>
              <a:rPr lang="fr-FR" dirty="0" err="1"/>
              <a:t>catalog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EAA0B-C1A9-2B40-DD90-65B9C2B053F3}"/>
              </a:ext>
            </a:extLst>
          </p:cNvPr>
          <p:cNvSpPr/>
          <p:nvPr/>
        </p:nvSpPr>
        <p:spPr>
          <a:xfrm>
            <a:off x="7293935" y="914400"/>
            <a:ext cx="457200" cy="4125433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6A1C-482C-2A4B-39DB-50809F641354}"/>
              </a:ext>
            </a:extLst>
          </p:cNvPr>
          <p:cNvSpPr/>
          <p:nvPr/>
        </p:nvSpPr>
        <p:spPr>
          <a:xfrm>
            <a:off x="8940494" y="914400"/>
            <a:ext cx="457200" cy="4125433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716A0-A5B7-BEBF-CAFD-85491FEFA47C}"/>
              </a:ext>
            </a:extLst>
          </p:cNvPr>
          <p:cNvSpPr/>
          <p:nvPr/>
        </p:nvSpPr>
        <p:spPr>
          <a:xfrm>
            <a:off x="10587053" y="914400"/>
            <a:ext cx="457200" cy="4125433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711CF-2AE0-D32B-ADAF-9BF8BEC7FF28}"/>
              </a:ext>
            </a:extLst>
          </p:cNvPr>
          <p:cNvSpPr/>
          <p:nvPr/>
        </p:nvSpPr>
        <p:spPr>
          <a:xfrm>
            <a:off x="1853609" y="914399"/>
            <a:ext cx="457200" cy="4125433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04C07-3B8E-BAAF-2DCE-317D547576A2}"/>
              </a:ext>
            </a:extLst>
          </p:cNvPr>
          <p:cNvSpPr/>
          <p:nvPr/>
        </p:nvSpPr>
        <p:spPr>
          <a:xfrm>
            <a:off x="3491593" y="914399"/>
            <a:ext cx="457200" cy="4125433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8DD130-3FAE-4BEF-4C4B-308992F43F66}"/>
              </a:ext>
            </a:extLst>
          </p:cNvPr>
          <p:cNvSpPr/>
          <p:nvPr/>
        </p:nvSpPr>
        <p:spPr>
          <a:xfrm>
            <a:off x="5129577" y="914399"/>
            <a:ext cx="457200" cy="4125433"/>
          </a:xfrm>
          <a:prstGeom prst="rect">
            <a:avLst/>
          </a:prstGeom>
          <a:solidFill>
            <a:srgbClr val="FFFF00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2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F04F8216-F581-E5E2-ACE2-2246D6855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8" t="9339" r="70387" b="50000"/>
          <a:stretch/>
        </p:blipFill>
        <p:spPr>
          <a:xfrm>
            <a:off x="501352" y="720267"/>
            <a:ext cx="3900573" cy="28728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F022C80-5416-73AC-3E01-9DDBE330A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72" t="11780" r="33956" b="16246"/>
          <a:stretch/>
        </p:blipFill>
        <p:spPr>
          <a:xfrm>
            <a:off x="6176387" y="795436"/>
            <a:ext cx="5397624" cy="493598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5E2EFB6-B561-6532-D067-0349FEE21480}"/>
              </a:ext>
            </a:extLst>
          </p:cNvPr>
          <p:cNvSpPr txBox="1"/>
          <p:nvPr/>
        </p:nvSpPr>
        <p:spPr>
          <a:xfrm>
            <a:off x="6391922" y="296517"/>
            <a:ext cx="263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Position #3, </a:t>
            </a:r>
            <a:r>
              <a:rPr lang="fr-FR" dirty="0" err="1"/>
              <a:t>depth</a:t>
            </a:r>
            <a:r>
              <a:rPr lang="fr-FR" dirty="0"/>
              <a:t> =12 km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633B95-1487-F8B4-F4EA-21BBDCCEB288}"/>
              </a:ext>
            </a:extLst>
          </p:cNvPr>
          <p:cNvSpPr/>
          <p:nvPr/>
        </p:nvSpPr>
        <p:spPr>
          <a:xfrm>
            <a:off x="6885422" y="923011"/>
            <a:ext cx="236945" cy="4092872"/>
          </a:xfrm>
          <a:prstGeom prst="rect">
            <a:avLst/>
          </a:prstGeom>
          <a:solidFill>
            <a:srgbClr val="BDD7EE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FF84CF3-1BBC-05E3-E751-E52545320B21}"/>
              </a:ext>
            </a:extLst>
          </p:cNvPr>
          <p:cNvSpPr txBox="1"/>
          <p:nvPr/>
        </p:nvSpPr>
        <p:spPr>
          <a:xfrm>
            <a:off x="5562973" y="1269391"/>
            <a:ext cx="69923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ISK001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ISK002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ISKH01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ISKH01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ISKH02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ISKH03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A4AE56-BC88-6E1C-5610-EC4004B565DE}"/>
              </a:ext>
            </a:extLst>
          </p:cNvPr>
          <p:cNvSpPr txBox="1"/>
          <p:nvPr/>
        </p:nvSpPr>
        <p:spPr>
          <a:xfrm>
            <a:off x="6885422" y="59835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EW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330DDFF-007E-CE0A-F1CE-20EA757F05A6}"/>
              </a:ext>
            </a:extLst>
          </p:cNvPr>
          <p:cNvSpPr txBox="1"/>
          <p:nvPr/>
        </p:nvSpPr>
        <p:spPr>
          <a:xfrm>
            <a:off x="8572652" y="598351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0158C87-74F4-D0BB-CD16-5FEB8650DAF5}"/>
              </a:ext>
            </a:extLst>
          </p:cNvPr>
          <p:cNvSpPr txBox="1"/>
          <p:nvPr/>
        </p:nvSpPr>
        <p:spPr>
          <a:xfrm>
            <a:off x="10118489" y="57173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667DE6B-64F1-A83A-444F-766FB4BBE768}"/>
              </a:ext>
            </a:extLst>
          </p:cNvPr>
          <p:cNvSpPr txBox="1"/>
          <p:nvPr/>
        </p:nvSpPr>
        <p:spPr>
          <a:xfrm>
            <a:off x="1944210" y="941065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#1 = JMA M7.6</a:t>
            </a:r>
          </a:p>
          <a:p>
            <a:r>
              <a:rPr lang="fr-FR" dirty="0"/>
              <a:t>#1b = JMA M5.9</a:t>
            </a:r>
            <a:endParaRPr lang="en-US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6070E67-9B4A-5479-7A2D-FDC94C94DB7B}"/>
              </a:ext>
            </a:extLst>
          </p:cNvPr>
          <p:cNvSpPr txBox="1"/>
          <p:nvPr/>
        </p:nvSpPr>
        <p:spPr>
          <a:xfrm>
            <a:off x="6378975" y="6192151"/>
            <a:ext cx="510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Focal </a:t>
            </a:r>
            <a:r>
              <a:rPr lang="fr-FR" dirty="0" err="1"/>
              <a:t>mechanism</a:t>
            </a:r>
            <a:r>
              <a:rPr lang="fr-FR" dirty="0"/>
              <a:t> inversion (strike, </a:t>
            </a:r>
            <a:r>
              <a:rPr lang="fr-FR" dirty="0" err="1"/>
              <a:t>dip</a:t>
            </a:r>
            <a:r>
              <a:rPr lang="fr-FR" dirty="0"/>
              <a:t>, </a:t>
            </a:r>
            <a:r>
              <a:rPr lang="fr-FR" dirty="0" err="1"/>
              <a:t>rake</a:t>
            </a:r>
            <a:r>
              <a:rPr lang="fr-FR" dirty="0"/>
              <a:t>, t0, </a:t>
            </a:r>
            <a:r>
              <a:rPr lang="fr-FR" dirty="0" err="1"/>
              <a:t>Mw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C55C9CF-96C6-D33E-5D86-A9EAFB666B3A}"/>
              </a:ext>
            </a:extLst>
          </p:cNvPr>
          <p:cNvSpPr txBox="1"/>
          <p:nvPr/>
        </p:nvSpPr>
        <p:spPr>
          <a:xfrm rot="16200000">
            <a:off x="5835268" y="893914"/>
            <a:ext cx="81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Vel (cm/s)</a:t>
            </a:r>
            <a:endParaRPr lang="en-US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CC8731-D0C1-16CF-C7DD-FE424D2724FD}"/>
              </a:ext>
            </a:extLst>
          </p:cNvPr>
          <p:cNvSpPr txBox="1"/>
          <p:nvPr/>
        </p:nvSpPr>
        <p:spPr>
          <a:xfrm>
            <a:off x="6391922" y="5585791"/>
            <a:ext cx="4123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Waveforms</a:t>
            </a:r>
            <a:r>
              <a:rPr lang="fr-FR" dirty="0"/>
              <a:t> </a:t>
            </a:r>
            <a:r>
              <a:rPr lang="fr-FR" dirty="0" err="1"/>
              <a:t>filtered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0.05 – 0.5 Hz</a:t>
            </a:r>
          </a:p>
          <a:p>
            <a:r>
              <a:rPr lang="fr-FR" dirty="0" err="1"/>
              <a:t>Fitting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10-20 seconds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7FFD8-F886-BDD7-7E5C-B563CECE1346}"/>
              </a:ext>
            </a:extLst>
          </p:cNvPr>
          <p:cNvSpPr/>
          <p:nvPr/>
        </p:nvSpPr>
        <p:spPr>
          <a:xfrm>
            <a:off x="8638254" y="1097270"/>
            <a:ext cx="236945" cy="4092872"/>
          </a:xfrm>
          <a:prstGeom prst="rect">
            <a:avLst/>
          </a:prstGeom>
          <a:solidFill>
            <a:srgbClr val="BDD7EE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0BDE73-CD8A-CB87-7306-C7A61AF0737F}"/>
              </a:ext>
            </a:extLst>
          </p:cNvPr>
          <p:cNvSpPr/>
          <p:nvPr/>
        </p:nvSpPr>
        <p:spPr>
          <a:xfrm>
            <a:off x="10397335" y="1097270"/>
            <a:ext cx="236945" cy="4092872"/>
          </a:xfrm>
          <a:prstGeom prst="rect">
            <a:avLst/>
          </a:prstGeom>
          <a:solidFill>
            <a:srgbClr val="BDD7EE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2025BD4-5813-8887-728C-3716E7B71ABC}"/>
              </a:ext>
            </a:extLst>
          </p:cNvPr>
          <p:cNvSpPr txBox="1">
            <a:spLocks/>
          </p:cNvSpPr>
          <p:nvPr/>
        </p:nvSpPr>
        <p:spPr>
          <a:xfrm>
            <a:off x="359054" y="84389"/>
            <a:ext cx="5250829" cy="5759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Focal </a:t>
            </a:r>
            <a:r>
              <a:rPr lang="fr-FR" sz="2800" b="1" dirty="0" err="1"/>
              <a:t>mechanism</a:t>
            </a:r>
            <a:r>
              <a:rPr lang="fr-FR" sz="2800" b="1" dirty="0"/>
              <a:t> by full </a:t>
            </a:r>
            <a:r>
              <a:rPr lang="fr-FR" sz="2800" b="1" dirty="0" err="1"/>
              <a:t>waveforms</a:t>
            </a:r>
            <a:endParaRPr lang="en-US" sz="28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E9D0CE7-3E88-D447-F338-E0E5D9A29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46" t="41810" r="35119" b="25595"/>
          <a:stretch/>
        </p:blipFill>
        <p:spPr>
          <a:xfrm>
            <a:off x="4269732" y="1906580"/>
            <a:ext cx="1063364" cy="15934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5B734F0-92F7-D4EB-567B-2F2C3B276082}"/>
              </a:ext>
            </a:extLst>
          </p:cNvPr>
          <p:cNvSpPr txBox="1"/>
          <p:nvPr/>
        </p:nvSpPr>
        <p:spPr>
          <a:xfrm>
            <a:off x="4110310" y="1032413"/>
            <a:ext cx="1516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1D structure by </a:t>
            </a:r>
            <a:r>
              <a:rPr lang="fr-FR" dirty="0" err="1"/>
              <a:t>Nishimura</a:t>
            </a:r>
            <a:r>
              <a:rPr lang="fr-FR" dirty="0"/>
              <a:t> et al. (2023)</a:t>
            </a:r>
            <a:endParaRPr lang="en-US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99B41BB-DD53-A78B-A071-0EE8EC95BB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7" t="6602" r="70792" b="42372"/>
          <a:stretch/>
        </p:blipFill>
        <p:spPr>
          <a:xfrm>
            <a:off x="407079" y="3500006"/>
            <a:ext cx="4805514" cy="339852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A82AB7E6-1A44-1E04-90D0-7BE0D01EF4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391" t="15064" r="72617" b="57587"/>
          <a:stretch/>
        </p:blipFill>
        <p:spPr>
          <a:xfrm>
            <a:off x="141806" y="2428257"/>
            <a:ext cx="1705916" cy="10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0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146F6C23-5FDD-B5B5-0443-BDE3DF2A24A8}"/>
              </a:ext>
            </a:extLst>
          </p:cNvPr>
          <p:cNvSpPr/>
          <p:nvPr/>
        </p:nvSpPr>
        <p:spPr>
          <a:xfrm>
            <a:off x="907645" y="2748959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B059138-6A2C-0EC9-84C0-1867C30B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601"/>
          </a:xfrm>
        </p:spPr>
        <p:txBody>
          <a:bodyPr>
            <a:normAutofit/>
          </a:bodyPr>
          <a:lstStyle/>
          <a:p>
            <a:r>
              <a:rPr lang="fr-FR" sz="3200" b="1" dirty="0"/>
              <a:t>Dynamic rupture inversion by patch</a:t>
            </a:r>
            <a:endParaRPr lang="en-US" sz="3200" b="1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81EFD50-25BE-EB36-9599-69D86D75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26/01/2024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F9A54A4-1F18-01E1-0A20-B92F2C5E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E-CITY project meeting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89BCF956-2D2D-62C7-3FAF-CC8A3E77B168}"/>
              </a:ext>
            </a:extLst>
          </p:cNvPr>
          <p:cNvSpPr/>
          <p:nvPr/>
        </p:nvSpPr>
        <p:spPr>
          <a:xfrm>
            <a:off x="1022757" y="1888405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7E87A8-5478-4E88-896E-D95F066B06D1}"/>
              </a:ext>
            </a:extLst>
          </p:cNvPr>
          <p:cNvSpPr txBox="1"/>
          <p:nvPr/>
        </p:nvSpPr>
        <p:spPr>
          <a:xfrm>
            <a:off x="353449" y="1450628"/>
            <a:ext cx="299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Nucleation</a:t>
            </a:r>
            <a:r>
              <a:rPr lang="fr-FR" dirty="0"/>
              <a:t> patch (self-</a:t>
            </a:r>
            <a:r>
              <a:rPr lang="fr-FR" dirty="0" err="1"/>
              <a:t>similar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535369-D7A0-EAFB-911A-670AFCD81790}"/>
              </a:ext>
            </a:extLst>
          </p:cNvPr>
          <p:cNvSpPr txBox="1"/>
          <p:nvPr/>
        </p:nvSpPr>
        <p:spPr>
          <a:xfrm>
            <a:off x="334739" y="2357093"/>
            <a:ext cx="1341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Target patch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6E632FD-96B0-DCCB-2FC3-7A981BC843A9}"/>
                  </a:ext>
                </a:extLst>
              </p:cNvPr>
              <p:cNvSpPr txBox="1"/>
              <p:nvPr/>
            </p:nvSpPr>
            <p:spPr>
              <a:xfrm>
                <a:off x="2399280" y="1944060"/>
                <a:ext cx="743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6E632FD-96B0-DCCB-2FC3-7A981BC84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280" y="1944060"/>
                <a:ext cx="743858" cy="276999"/>
              </a:xfrm>
              <a:prstGeom prst="rect">
                <a:avLst/>
              </a:prstGeom>
              <a:blipFill>
                <a:blip r:embed="rId2"/>
                <a:stretch>
                  <a:fillRect l="-7377" r="-573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62D4314-5520-0127-6445-DAA0D118BE21}"/>
                  </a:ext>
                </a:extLst>
              </p:cNvPr>
              <p:cNvSpPr txBox="1"/>
              <p:nvPr/>
            </p:nvSpPr>
            <p:spPr>
              <a:xfrm>
                <a:off x="1616409" y="1888405"/>
                <a:ext cx="243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62D4314-5520-0127-6445-DAA0D118B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409" y="1888405"/>
                <a:ext cx="243848" cy="276999"/>
              </a:xfrm>
              <a:prstGeom prst="rect">
                <a:avLst/>
              </a:prstGeom>
              <a:blipFill>
                <a:blip r:embed="rId3"/>
                <a:stretch>
                  <a:fillRect l="-15000" r="-1000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9DD2977-AB1D-AF14-2D27-6C230FA7E189}"/>
                  </a:ext>
                </a:extLst>
              </p:cNvPr>
              <p:cNvSpPr txBox="1"/>
              <p:nvPr/>
            </p:nvSpPr>
            <p:spPr>
              <a:xfrm>
                <a:off x="1694358" y="2870582"/>
                <a:ext cx="238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9DD2977-AB1D-AF14-2D27-6C230FA7E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358" y="2870582"/>
                <a:ext cx="238527" cy="276999"/>
              </a:xfrm>
              <a:prstGeom prst="rect">
                <a:avLst/>
              </a:prstGeom>
              <a:blipFill>
                <a:blip r:embed="rId4"/>
                <a:stretch>
                  <a:fillRect l="-15385" r="-769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4A26A38-AC8D-7D69-6F9F-0D164D792201}"/>
                  </a:ext>
                </a:extLst>
              </p:cNvPr>
              <p:cNvSpPr txBox="1"/>
              <p:nvPr/>
            </p:nvSpPr>
            <p:spPr>
              <a:xfrm>
                <a:off x="2224001" y="3088866"/>
                <a:ext cx="2628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~ 0.15 m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D4A26A38-AC8D-7D69-6F9F-0D164D79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001" y="3088866"/>
                <a:ext cx="2628925" cy="276999"/>
              </a:xfrm>
              <a:prstGeom prst="rect">
                <a:avLst/>
              </a:prstGeom>
              <a:blipFill>
                <a:blip r:embed="rId5"/>
                <a:stretch>
                  <a:fillRect l="-3248" t="-28889" r="-44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14AC9BD-5E07-156B-AA9F-3C3C54A0D348}"/>
                  </a:ext>
                </a:extLst>
              </p:cNvPr>
              <p:cNvSpPr txBox="1"/>
              <p:nvPr/>
            </p:nvSpPr>
            <p:spPr>
              <a:xfrm>
                <a:off x="2400036" y="2673367"/>
                <a:ext cx="859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F14AC9BD-5E07-156B-AA9F-3C3C54A0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036" y="2673367"/>
                <a:ext cx="859081" cy="276999"/>
              </a:xfrm>
              <a:prstGeom prst="rect">
                <a:avLst/>
              </a:prstGeom>
              <a:blipFill>
                <a:blip r:embed="rId6"/>
                <a:stretch>
                  <a:fillRect l="-7092" r="-496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e 16">
            <a:extLst>
              <a:ext uri="{FF2B5EF4-FFF2-40B4-BE49-F238E27FC236}">
                <a16:creationId xmlns:a16="http://schemas.microsoft.com/office/drawing/2014/main" id="{12E43666-6096-5A4B-CBF1-FC2E49488DF1}"/>
              </a:ext>
            </a:extLst>
          </p:cNvPr>
          <p:cNvGrpSpPr/>
          <p:nvPr/>
        </p:nvGrpSpPr>
        <p:grpSpPr>
          <a:xfrm>
            <a:off x="3867917" y="1635294"/>
            <a:ext cx="1718389" cy="1317651"/>
            <a:chOff x="4605088" y="1044764"/>
            <a:chExt cx="1718389" cy="1317651"/>
          </a:xfrm>
        </p:grpSpPr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BA48DCB1-74C6-CEA2-F41A-97E7CBFC31E9}"/>
                </a:ext>
              </a:extLst>
            </p:cNvPr>
            <p:cNvCxnSpPr/>
            <p:nvPr/>
          </p:nvCxnSpPr>
          <p:spPr>
            <a:xfrm>
              <a:off x="4787654" y="2017378"/>
              <a:ext cx="14760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B23DD8E-193A-C24B-4FF3-2091CA05C1AF}"/>
                </a:ext>
              </a:extLst>
            </p:cNvPr>
            <p:cNvCxnSpPr/>
            <p:nvPr/>
          </p:nvCxnSpPr>
          <p:spPr>
            <a:xfrm flipV="1">
              <a:off x="4927107" y="1164369"/>
              <a:ext cx="0" cy="11349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B53385D0-6AB0-6A3C-2210-2887E4F415E4}"/>
                </a:ext>
              </a:extLst>
            </p:cNvPr>
            <p:cNvSpPr/>
            <p:nvPr/>
          </p:nvSpPr>
          <p:spPr>
            <a:xfrm>
              <a:off x="4918229" y="1393794"/>
              <a:ext cx="1207363" cy="470517"/>
            </a:xfrm>
            <a:custGeom>
              <a:avLst/>
              <a:gdLst>
                <a:gd name="connsiteX0" fmla="*/ 0 w 1207363"/>
                <a:gd name="connsiteY0" fmla="*/ 159798 h 461639"/>
                <a:gd name="connsiteX1" fmla="*/ 26633 w 1207363"/>
                <a:gd name="connsiteY1" fmla="*/ 0 h 461639"/>
                <a:gd name="connsiteX2" fmla="*/ 692458 w 1207363"/>
                <a:gd name="connsiteY2" fmla="*/ 461639 h 461639"/>
                <a:gd name="connsiteX3" fmla="*/ 1207363 w 1207363"/>
                <a:gd name="connsiteY3" fmla="*/ 461639 h 461639"/>
                <a:gd name="connsiteX0" fmla="*/ 0 w 1207363"/>
                <a:gd name="connsiteY0" fmla="*/ 168676 h 470517"/>
                <a:gd name="connsiteX1" fmla="*/ 0 w 1207363"/>
                <a:gd name="connsiteY1" fmla="*/ 0 h 470517"/>
                <a:gd name="connsiteX2" fmla="*/ 692458 w 1207363"/>
                <a:gd name="connsiteY2" fmla="*/ 470517 h 470517"/>
                <a:gd name="connsiteX3" fmla="*/ 1207363 w 1207363"/>
                <a:gd name="connsiteY3" fmla="*/ 470517 h 470517"/>
                <a:gd name="connsiteX0" fmla="*/ 35511 w 1207363"/>
                <a:gd name="connsiteY0" fmla="*/ 248575 h 470517"/>
                <a:gd name="connsiteX1" fmla="*/ 0 w 1207363"/>
                <a:gd name="connsiteY1" fmla="*/ 0 h 470517"/>
                <a:gd name="connsiteX2" fmla="*/ 692458 w 1207363"/>
                <a:gd name="connsiteY2" fmla="*/ 470517 h 470517"/>
                <a:gd name="connsiteX3" fmla="*/ 1207363 w 1207363"/>
                <a:gd name="connsiteY3" fmla="*/ 470517 h 470517"/>
                <a:gd name="connsiteX0" fmla="*/ 1221 w 1207363"/>
                <a:gd name="connsiteY0" fmla="*/ 248575 h 470517"/>
                <a:gd name="connsiteX1" fmla="*/ 0 w 1207363"/>
                <a:gd name="connsiteY1" fmla="*/ 0 h 470517"/>
                <a:gd name="connsiteX2" fmla="*/ 692458 w 1207363"/>
                <a:gd name="connsiteY2" fmla="*/ 470517 h 470517"/>
                <a:gd name="connsiteX3" fmla="*/ 1207363 w 1207363"/>
                <a:gd name="connsiteY3" fmla="*/ 470517 h 47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7363" h="470517">
                  <a:moveTo>
                    <a:pt x="1221" y="248575"/>
                  </a:moveTo>
                  <a:lnTo>
                    <a:pt x="0" y="0"/>
                  </a:lnTo>
                  <a:lnTo>
                    <a:pt x="692458" y="470517"/>
                  </a:lnTo>
                  <a:lnTo>
                    <a:pt x="1207363" y="470517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2C1624CA-0D45-0E6D-F8A8-01D5211A3FF2}"/>
                    </a:ext>
                  </a:extLst>
                </p:cNvPr>
                <p:cNvSpPr txBox="1"/>
                <p:nvPr/>
              </p:nvSpPr>
              <p:spPr>
                <a:xfrm>
                  <a:off x="4624120" y="1454844"/>
                  <a:ext cx="266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2C1624CA-0D45-0E6D-F8A8-01D5211A3F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4120" y="1454844"/>
                  <a:ext cx="26603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953" r="-697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0807311D-E33A-B018-66D7-408AFFFE6F79}"/>
                    </a:ext>
                  </a:extLst>
                </p:cNvPr>
                <p:cNvSpPr txBox="1"/>
                <p:nvPr/>
              </p:nvSpPr>
              <p:spPr>
                <a:xfrm>
                  <a:off x="4605088" y="1197990"/>
                  <a:ext cx="276101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0807311D-E33A-B018-66D7-408AFFFE6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5088" y="1197990"/>
                  <a:ext cx="276101" cy="298415"/>
                </a:xfrm>
                <a:prstGeom prst="rect">
                  <a:avLst/>
                </a:prstGeom>
                <a:blipFill>
                  <a:blip r:embed="rId8"/>
                  <a:stretch>
                    <a:fillRect l="-13333" r="-6667" b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6A2C23CA-759C-76AD-49D6-D5192A269786}"/>
                    </a:ext>
                  </a:extLst>
                </p:cNvPr>
                <p:cNvSpPr txBox="1"/>
                <p:nvPr/>
              </p:nvSpPr>
              <p:spPr>
                <a:xfrm>
                  <a:off x="4631928" y="1675792"/>
                  <a:ext cx="2633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6A2C23CA-759C-76AD-49D6-D5192A2697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1928" y="1675792"/>
                  <a:ext cx="26334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95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ADA80A86-0C7C-2515-5937-E3A90E544ECF}"/>
                    </a:ext>
                  </a:extLst>
                </p:cNvPr>
                <p:cNvSpPr txBox="1"/>
                <p:nvPr/>
              </p:nvSpPr>
              <p:spPr>
                <a:xfrm>
                  <a:off x="5521910" y="2039971"/>
                  <a:ext cx="299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ADA80A86-0C7C-2515-5937-E3A90E544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910" y="2039971"/>
                  <a:ext cx="299506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040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393DFC69-FE0D-A449-A957-3E746CF78C80}"/>
                </a:ext>
              </a:extLst>
            </p:cNvPr>
            <p:cNvSpPr txBox="1"/>
            <p:nvPr/>
          </p:nvSpPr>
          <p:spPr>
            <a:xfrm>
              <a:off x="5821416" y="1993083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slip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1EE94BD-0703-9E34-E200-9006AE99C114}"/>
                </a:ext>
              </a:extLst>
            </p:cNvPr>
            <p:cNvSpPr txBox="1"/>
            <p:nvPr/>
          </p:nvSpPr>
          <p:spPr>
            <a:xfrm>
              <a:off x="4973026" y="1044764"/>
              <a:ext cx="1286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shear stress</a:t>
              </a:r>
            </a:p>
          </p:txBody>
        </p:sp>
      </p:grpSp>
      <p:sp>
        <p:nvSpPr>
          <p:cNvPr id="27" name="Ellipse 26">
            <a:extLst>
              <a:ext uri="{FF2B5EF4-FFF2-40B4-BE49-F238E27FC236}">
                <a16:creationId xmlns:a16="http://schemas.microsoft.com/office/drawing/2014/main" id="{F9D45C40-5F84-4D49-EDE5-6AC8D3375905}"/>
              </a:ext>
            </a:extLst>
          </p:cNvPr>
          <p:cNvSpPr/>
          <p:nvPr/>
        </p:nvSpPr>
        <p:spPr>
          <a:xfrm>
            <a:off x="907645" y="5192464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38745E57-A660-0C59-F8CA-15DD081814FA}"/>
              </a:ext>
            </a:extLst>
          </p:cNvPr>
          <p:cNvSpPr/>
          <p:nvPr/>
        </p:nvSpPr>
        <p:spPr>
          <a:xfrm>
            <a:off x="1056647" y="5337703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4829D26B-5278-F00F-3C38-18D19C8BEF6D}"/>
              </a:ext>
            </a:extLst>
          </p:cNvPr>
          <p:cNvSpPr/>
          <p:nvPr/>
        </p:nvSpPr>
        <p:spPr>
          <a:xfrm>
            <a:off x="1018995" y="4511753"/>
            <a:ext cx="418226" cy="365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2D8A539-2368-5074-4C49-DC6FFD0B38CD}"/>
              </a:ext>
            </a:extLst>
          </p:cNvPr>
          <p:cNvSpPr txBox="1"/>
          <p:nvPr/>
        </p:nvSpPr>
        <p:spPr>
          <a:xfrm>
            <a:off x="523332" y="4144997"/>
            <a:ext cx="14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Slip direction</a:t>
            </a:r>
            <a:endParaRPr lang="en-US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62F80E61-C378-EE7E-DE27-28F5012D56E5}"/>
              </a:ext>
            </a:extLst>
          </p:cNvPr>
          <p:cNvSpPr txBox="1"/>
          <p:nvPr/>
        </p:nvSpPr>
        <p:spPr>
          <a:xfrm>
            <a:off x="765801" y="5917541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Model 0</a:t>
            </a:r>
            <a:endParaRPr lang="en-US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142542D0-78D1-B941-3D0B-0B2468CFAA6D}"/>
              </a:ext>
            </a:extLst>
          </p:cNvPr>
          <p:cNvSpPr/>
          <p:nvPr/>
        </p:nvSpPr>
        <p:spPr>
          <a:xfrm>
            <a:off x="2537275" y="4504262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61FD4FC7-B098-692D-9F4D-4FBC222BABFA}"/>
              </a:ext>
            </a:extLst>
          </p:cNvPr>
          <p:cNvSpPr/>
          <p:nvPr/>
        </p:nvSpPr>
        <p:spPr>
          <a:xfrm>
            <a:off x="2537275" y="4662165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0373BCB7-B88E-0306-8156-162C910DDEB2}"/>
              </a:ext>
            </a:extLst>
          </p:cNvPr>
          <p:cNvSpPr/>
          <p:nvPr/>
        </p:nvSpPr>
        <p:spPr>
          <a:xfrm>
            <a:off x="3431141" y="4393885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44B26D3-FE18-1956-9B94-0540680C33CB}"/>
              </a:ext>
            </a:extLst>
          </p:cNvPr>
          <p:cNvSpPr/>
          <p:nvPr/>
        </p:nvSpPr>
        <p:spPr>
          <a:xfrm>
            <a:off x="3521109" y="4655595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70795361-CB3D-2966-CFBD-DD67585062F6}"/>
              </a:ext>
            </a:extLst>
          </p:cNvPr>
          <p:cNvSpPr/>
          <p:nvPr/>
        </p:nvSpPr>
        <p:spPr>
          <a:xfrm>
            <a:off x="4261922" y="4361674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DE1C619-C1AA-E7FD-ECF4-3F564FD37A97}"/>
              </a:ext>
            </a:extLst>
          </p:cNvPr>
          <p:cNvSpPr/>
          <p:nvPr/>
        </p:nvSpPr>
        <p:spPr>
          <a:xfrm>
            <a:off x="4421814" y="4655595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675A8CE8-9BD5-4D01-425D-17BC2FF6F053}"/>
              </a:ext>
            </a:extLst>
          </p:cNvPr>
          <p:cNvSpPr/>
          <p:nvPr/>
        </p:nvSpPr>
        <p:spPr>
          <a:xfrm>
            <a:off x="5145691" y="4361674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20CCE63A-E961-C34F-CE7A-2E0281BDB4FF}"/>
              </a:ext>
            </a:extLst>
          </p:cNvPr>
          <p:cNvSpPr/>
          <p:nvPr/>
        </p:nvSpPr>
        <p:spPr>
          <a:xfrm>
            <a:off x="5377181" y="4621161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337B0618-117A-0B4B-E2B4-BEC5A89E34A7}"/>
              </a:ext>
            </a:extLst>
          </p:cNvPr>
          <p:cNvSpPr/>
          <p:nvPr/>
        </p:nvSpPr>
        <p:spPr>
          <a:xfrm>
            <a:off x="2409181" y="5375916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1F98B4C7-089F-9D51-52ED-82D6318E933C}"/>
              </a:ext>
            </a:extLst>
          </p:cNvPr>
          <p:cNvSpPr/>
          <p:nvPr/>
        </p:nvSpPr>
        <p:spPr>
          <a:xfrm>
            <a:off x="2703275" y="5534993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59F996B-5F41-E186-8986-E61939523F05}"/>
              </a:ext>
            </a:extLst>
          </p:cNvPr>
          <p:cNvSpPr/>
          <p:nvPr/>
        </p:nvSpPr>
        <p:spPr>
          <a:xfrm>
            <a:off x="3321357" y="5407379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29E5EF8-0623-7CCE-DDEB-62871BE22C3D}"/>
              </a:ext>
            </a:extLst>
          </p:cNvPr>
          <p:cNvSpPr/>
          <p:nvPr/>
        </p:nvSpPr>
        <p:spPr>
          <a:xfrm>
            <a:off x="3565770" y="5472825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251C4C2-EA56-EAA0-672B-6AE82A1D65AA}"/>
              </a:ext>
            </a:extLst>
          </p:cNvPr>
          <p:cNvSpPr/>
          <p:nvPr/>
        </p:nvSpPr>
        <p:spPr>
          <a:xfrm>
            <a:off x="4335367" y="5463356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4D86669E-F48E-E055-7968-EF9B05BB80BF}"/>
              </a:ext>
            </a:extLst>
          </p:cNvPr>
          <p:cNvSpPr/>
          <p:nvPr/>
        </p:nvSpPr>
        <p:spPr>
          <a:xfrm>
            <a:off x="4458768" y="5463356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AE0FDCFC-9D4E-96D6-0206-7FA03BC1C90E}"/>
              </a:ext>
            </a:extLst>
          </p:cNvPr>
          <p:cNvSpPr/>
          <p:nvPr/>
        </p:nvSpPr>
        <p:spPr>
          <a:xfrm>
            <a:off x="5312659" y="5407379"/>
            <a:ext cx="655601" cy="6556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05B075EB-CC30-361F-9874-B695D57DD983}"/>
              </a:ext>
            </a:extLst>
          </p:cNvPr>
          <p:cNvSpPr/>
          <p:nvPr/>
        </p:nvSpPr>
        <p:spPr>
          <a:xfrm>
            <a:off x="5380083" y="5439623"/>
            <a:ext cx="361507" cy="3651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F84CA86-A455-22F5-E0BA-761E416B4DC1}"/>
              </a:ext>
            </a:extLst>
          </p:cNvPr>
          <p:cNvSpPr txBox="1"/>
          <p:nvPr/>
        </p:nvSpPr>
        <p:spPr>
          <a:xfrm>
            <a:off x="2653132" y="4129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24AFE49-008C-398B-8A35-129B9333291C}"/>
              </a:ext>
            </a:extLst>
          </p:cNvPr>
          <p:cNvSpPr txBox="1"/>
          <p:nvPr/>
        </p:nvSpPr>
        <p:spPr>
          <a:xfrm>
            <a:off x="5520065" y="61214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8</a:t>
            </a:r>
            <a:endParaRPr lang="en-US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C0D964E-3D6C-0345-94E0-7E385D2928DD}"/>
              </a:ext>
            </a:extLst>
          </p:cNvPr>
          <p:cNvSpPr txBox="1"/>
          <p:nvPr/>
        </p:nvSpPr>
        <p:spPr>
          <a:xfrm>
            <a:off x="3136581" y="3784821"/>
            <a:ext cx="192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Rupture </a:t>
            </a:r>
            <a:r>
              <a:rPr lang="fr-FR" dirty="0" err="1"/>
              <a:t>directivity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09D2B70-2A76-A266-7302-62EE1B3F502C}"/>
                  </a:ext>
                </a:extLst>
              </p:cNvPr>
              <p:cNvSpPr txBox="1"/>
              <p:nvPr/>
            </p:nvSpPr>
            <p:spPr>
              <a:xfrm>
                <a:off x="1747147" y="3471646"/>
                <a:ext cx="3668505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20, 12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10, 6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,(5, 3)</m:t>
                    </m:r>
                  </m:oMath>
                </a14:m>
                <a:r>
                  <a:rPr lang="fr-FR" b="0" dirty="0"/>
                  <a:t> MPa</a:t>
                </a:r>
              </a:p>
            </p:txBody>
          </p:sp>
        </mc:Choice>
        <mc:Fallback xmlns=""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809D2B70-2A76-A266-7302-62EE1B3F5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147" y="3471646"/>
                <a:ext cx="3668505" cy="318164"/>
              </a:xfrm>
              <a:prstGeom prst="rect">
                <a:avLst/>
              </a:prstGeom>
              <a:blipFill>
                <a:blip r:embed="rId11"/>
                <a:stretch>
                  <a:fillRect t="-16981" r="-3161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ZoneTexte 52">
            <a:extLst>
              <a:ext uri="{FF2B5EF4-FFF2-40B4-BE49-F238E27FC236}">
                <a16:creationId xmlns:a16="http://schemas.microsoft.com/office/drawing/2014/main" id="{8F57E385-4CB3-37D0-8C12-F50D58BFC1F8}"/>
              </a:ext>
            </a:extLst>
          </p:cNvPr>
          <p:cNvSpPr txBox="1"/>
          <p:nvPr/>
        </p:nvSpPr>
        <p:spPr>
          <a:xfrm>
            <a:off x="8346558" y="202382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0.05-0.5 Hz</a:t>
            </a:r>
          </a:p>
          <a:p>
            <a:r>
              <a:rPr lang="fr-FR" dirty="0"/>
              <a:t>10-20 sec</a:t>
            </a:r>
            <a:endParaRPr lang="en-US" dirty="0"/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9034D6CB-15F1-8145-8126-907C38E66C7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854" t="11631" r="66010" b="10861"/>
          <a:stretch/>
        </p:blipFill>
        <p:spPr>
          <a:xfrm>
            <a:off x="6941273" y="782366"/>
            <a:ext cx="4951547" cy="59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7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C3565629-4A77-83C1-9801-2A7800966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78" t="25972" r="38878" b="25000"/>
          <a:stretch/>
        </p:blipFill>
        <p:spPr>
          <a:xfrm>
            <a:off x="318685" y="214309"/>
            <a:ext cx="4394443" cy="33623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6362AF-D64C-268E-B14C-111EBE12C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1" t="15275" r="47791" b="26343"/>
          <a:stretch/>
        </p:blipFill>
        <p:spPr>
          <a:xfrm>
            <a:off x="9590485" y="536672"/>
            <a:ext cx="2408969" cy="180172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533C80-0456-2A97-76CD-0EAD86645A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3" t="14757" r="48447" b="26861"/>
          <a:stretch/>
        </p:blipFill>
        <p:spPr>
          <a:xfrm>
            <a:off x="7029364" y="527968"/>
            <a:ext cx="2369027" cy="180172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9F72A05-7BE2-1647-C5CE-F29F96F3BC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43" t="10227" r="48228" b="32556"/>
          <a:stretch/>
        </p:blipFill>
        <p:spPr>
          <a:xfrm>
            <a:off x="4569267" y="2602457"/>
            <a:ext cx="2415607" cy="17657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E73D34-87D9-B9B7-BC43-4091BDBB68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52" t="10355" r="47718" b="31263"/>
          <a:stretch/>
        </p:blipFill>
        <p:spPr>
          <a:xfrm>
            <a:off x="7006047" y="2638017"/>
            <a:ext cx="2415662" cy="18017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DD55B45-7943-23E8-3B8A-C6CBDA4B83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46" t="9322" r="48083" b="32815"/>
          <a:stretch/>
        </p:blipFill>
        <p:spPr>
          <a:xfrm>
            <a:off x="9590485" y="2638017"/>
            <a:ext cx="2384993" cy="178571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872B7C1-C14F-7DE5-85AE-C0508A7AF0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71" t="14757" r="48155" b="26861"/>
          <a:stretch/>
        </p:blipFill>
        <p:spPr>
          <a:xfrm>
            <a:off x="4605249" y="4594490"/>
            <a:ext cx="2379671" cy="18017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2015E2F-4486-6BB2-20B5-53810632EE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471" t="18123" r="48083" b="23494"/>
          <a:stretch/>
        </p:blipFill>
        <p:spPr>
          <a:xfrm>
            <a:off x="7109573" y="4594459"/>
            <a:ext cx="2383621" cy="180175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5F87802-85A9-1D53-1029-259B8BDF5B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10" t="13333" r="48083" b="28286"/>
          <a:stretch/>
        </p:blipFill>
        <p:spPr>
          <a:xfrm>
            <a:off x="9566564" y="4594521"/>
            <a:ext cx="2408914" cy="180169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AACA995-0766-C81F-F101-70E2D9B4F6E2}"/>
              </a:ext>
            </a:extLst>
          </p:cNvPr>
          <p:cNvSpPr txBox="1"/>
          <p:nvPr/>
        </p:nvSpPr>
        <p:spPr>
          <a:xfrm>
            <a:off x="4230539" y="639611"/>
            <a:ext cx="2646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1: (69°, 65°, 104°)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B728F4C-3122-B241-453B-132AD5DF5A94}"/>
              </a:ext>
            </a:extLst>
          </p:cNvPr>
          <p:cNvSpPr txBox="1"/>
          <p:nvPr/>
        </p:nvSpPr>
        <p:spPr>
          <a:xfrm>
            <a:off x="501003" y="4040896"/>
            <a:ext cx="381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Mw6.03 (not </a:t>
            </a:r>
            <a:r>
              <a:rPr lang="en-US" dirty="0" err="1"/>
              <a:t>contolled</a:t>
            </a:r>
            <a:r>
              <a:rPr lang="en-US" dirty="0"/>
              <a:t>, not optimized)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28386711-713E-FE18-097B-657FD9BFEE72}"/>
              </a:ext>
            </a:extLst>
          </p:cNvPr>
          <p:cNvSpPr/>
          <p:nvPr/>
        </p:nvSpPr>
        <p:spPr>
          <a:xfrm rot="14147158">
            <a:off x="1413294" y="1009413"/>
            <a:ext cx="564606" cy="386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1F9CB158-DC93-3CE5-D2D4-43C4E2CB48CE}"/>
              </a:ext>
            </a:extLst>
          </p:cNvPr>
          <p:cNvSpPr/>
          <p:nvPr/>
        </p:nvSpPr>
        <p:spPr>
          <a:xfrm rot="10531223">
            <a:off x="9988503" y="887918"/>
            <a:ext cx="564606" cy="386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A4FF3A8E-0947-C231-4ABC-3284EFC9C4E5}"/>
              </a:ext>
            </a:extLst>
          </p:cNvPr>
          <p:cNvSpPr/>
          <p:nvPr/>
        </p:nvSpPr>
        <p:spPr>
          <a:xfrm rot="8894450">
            <a:off x="5071012" y="3033114"/>
            <a:ext cx="564606" cy="386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5E68EAB3-3824-057E-D444-BA32B3C1E4E1}"/>
              </a:ext>
            </a:extLst>
          </p:cNvPr>
          <p:cNvSpPr/>
          <p:nvPr/>
        </p:nvSpPr>
        <p:spPr>
          <a:xfrm rot="7072488">
            <a:off x="7460071" y="3148120"/>
            <a:ext cx="564606" cy="386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76ACF048-BC59-1D25-0EFC-89637ACD9FB4}"/>
              </a:ext>
            </a:extLst>
          </p:cNvPr>
          <p:cNvSpPr/>
          <p:nvPr/>
        </p:nvSpPr>
        <p:spPr>
          <a:xfrm rot="3459060">
            <a:off x="10028687" y="3072683"/>
            <a:ext cx="564606" cy="386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BC5F6822-562B-F8EA-C18C-768AE54C2749}"/>
              </a:ext>
            </a:extLst>
          </p:cNvPr>
          <p:cNvSpPr/>
          <p:nvPr/>
        </p:nvSpPr>
        <p:spPr>
          <a:xfrm rot="1248898">
            <a:off x="5118230" y="5006300"/>
            <a:ext cx="564606" cy="386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6F5431E1-DE37-36C8-5D05-BA30700617C9}"/>
              </a:ext>
            </a:extLst>
          </p:cNvPr>
          <p:cNvSpPr/>
          <p:nvPr/>
        </p:nvSpPr>
        <p:spPr>
          <a:xfrm rot="21044931">
            <a:off x="7552699" y="5006299"/>
            <a:ext cx="564606" cy="386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41AB35EA-F27C-F793-691D-1AE505B159F0}"/>
              </a:ext>
            </a:extLst>
          </p:cNvPr>
          <p:cNvSpPr/>
          <p:nvPr/>
        </p:nvSpPr>
        <p:spPr>
          <a:xfrm rot="18754549">
            <a:off x="9988503" y="5006299"/>
            <a:ext cx="564606" cy="386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718B308-999F-89D0-E6BF-AB58B8A3E15A}"/>
              </a:ext>
            </a:extLst>
          </p:cNvPr>
          <p:cNvSpPr txBox="1"/>
          <p:nvPr/>
        </p:nvSpPr>
        <p:spPr>
          <a:xfrm>
            <a:off x="400596" y="860460"/>
            <a:ext cx="117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Rupture directivity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71A29CB-32C7-9EF5-3583-1AB196C2649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908" t="32363" r="37306" b="32815"/>
          <a:stretch/>
        </p:blipFill>
        <p:spPr>
          <a:xfrm>
            <a:off x="501003" y="4519135"/>
            <a:ext cx="3315143" cy="1921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99C47E6C-C66C-5C4C-19A9-AFB2CA614607}"/>
                  </a:ext>
                </a:extLst>
              </p:cNvPr>
              <p:cNvSpPr txBox="1"/>
              <p:nvPr/>
            </p:nvSpPr>
            <p:spPr>
              <a:xfrm>
                <a:off x="4230539" y="1198721"/>
                <a:ext cx="2633734" cy="9447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Strength drop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= 10 MPa</a:t>
                </a:r>
              </a:p>
              <a:p>
                <a:r>
                  <a:rPr lang="en-US" dirty="0"/>
                  <a:t>Initial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 6 MPa</a:t>
                </a:r>
              </a:p>
              <a:p>
                <a:r>
                  <a:rPr lang="en-US" dirty="0"/>
                  <a:t>Dc = 0.15 m</a:t>
                </a: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99C47E6C-C66C-5C4C-19A9-AFB2CA61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539" y="1198721"/>
                <a:ext cx="2633734" cy="944746"/>
              </a:xfrm>
              <a:prstGeom prst="rect">
                <a:avLst/>
              </a:prstGeom>
              <a:blipFill>
                <a:blip r:embed="rId12"/>
                <a:stretch>
                  <a:fillRect l="-2083" t="-3226" r="-9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6CF69B6C-8D8C-5ED4-1A72-E7B91A9561AD}"/>
              </a:ext>
            </a:extLst>
          </p:cNvPr>
          <p:cNvSpPr txBox="1"/>
          <p:nvPr/>
        </p:nvSpPr>
        <p:spPr>
          <a:xfrm>
            <a:off x="5547406" y="40784"/>
            <a:ext cx="72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0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F01638DA-5435-1CE7-15E3-CF17D1302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94" t="42917" r="46562" b="21111"/>
          <a:stretch/>
        </p:blipFill>
        <p:spPr>
          <a:xfrm>
            <a:off x="95450" y="518155"/>
            <a:ext cx="3177104" cy="229238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8E56821-7124-7FFB-3F99-BE963DDA9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03" t="8544" r="32355" b="15858"/>
          <a:stretch/>
        </p:blipFill>
        <p:spPr>
          <a:xfrm>
            <a:off x="7625919" y="1216863"/>
            <a:ext cx="4296792" cy="51845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42F0204-8FA1-957F-6C49-C2965AF1E6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66" t="14239" r="32063" b="10162"/>
          <a:stretch/>
        </p:blipFill>
        <p:spPr>
          <a:xfrm>
            <a:off x="3240350" y="1216862"/>
            <a:ext cx="4385569" cy="5184559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22C97A-BE67-9EA7-85F4-ACBA540679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85" t="18001" r="73495" b="42581"/>
          <a:stretch/>
        </p:blipFill>
        <p:spPr>
          <a:xfrm>
            <a:off x="386247" y="2716553"/>
            <a:ext cx="2356522" cy="18637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71FFFAA-F3E5-45E6-3BC5-D7F210F891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41" t="19588" r="72984" b="40995"/>
          <a:stretch/>
        </p:blipFill>
        <p:spPr>
          <a:xfrm>
            <a:off x="386247" y="4712453"/>
            <a:ext cx="2500846" cy="1900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95D0110-FF29-178F-B9A9-F83B44C69C85}"/>
                  </a:ext>
                </a:extLst>
              </p:cNvPr>
              <p:cNvSpPr txBox="1"/>
              <p:nvPr/>
            </p:nvSpPr>
            <p:spPr>
              <a:xfrm>
                <a:off x="3534126" y="708943"/>
                <a:ext cx="3625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Strike N79°E, Model 2x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= 6 </a:t>
                </a:r>
                <a:r>
                  <a:rPr lang="fr-FR" dirty="0" err="1"/>
                  <a:t>Mpa</a:t>
                </a:r>
                <a:r>
                  <a:rPr lang="fr-FR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95D0110-FF29-178F-B9A9-F83B44C69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26" y="708943"/>
                <a:ext cx="3625223" cy="369332"/>
              </a:xfrm>
              <a:prstGeom prst="rect">
                <a:avLst/>
              </a:prstGeom>
              <a:blipFill>
                <a:blip r:embed="rId7"/>
                <a:stretch>
                  <a:fillRect l="-151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50496F-3486-6948-CDA7-8B381D02B1C4}"/>
                  </a:ext>
                </a:extLst>
              </p:cNvPr>
              <p:cNvSpPr txBox="1"/>
              <p:nvPr/>
            </p:nvSpPr>
            <p:spPr>
              <a:xfrm>
                <a:off x="7833223" y="708943"/>
                <a:ext cx="3684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Strike N79°E, Model 3x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= 12Mpa)</a:t>
                </a:r>
                <a:endParaRPr lang="en-US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250496F-3486-6948-CDA7-8B381D02B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223" y="708943"/>
                <a:ext cx="3684535" cy="369332"/>
              </a:xfrm>
              <a:prstGeom prst="rect">
                <a:avLst/>
              </a:prstGeom>
              <a:blipFill>
                <a:blip r:embed="rId8"/>
                <a:stretch>
                  <a:fillRect l="-14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lipse 10">
            <a:extLst>
              <a:ext uri="{FF2B5EF4-FFF2-40B4-BE49-F238E27FC236}">
                <a16:creationId xmlns:a16="http://schemas.microsoft.com/office/drawing/2014/main" id="{5F6F4991-DEDC-7D3D-0BF6-A0E95EDD0A2B}"/>
              </a:ext>
            </a:extLst>
          </p:cNvPr>
          <p:cNvSpPr/>
          <p:nvPr/>
        </p:nvSpPr>
        <p:spPr>
          <a:xfrm>
            <a:off x="1430002" y="1755705"/>
            <a:ext cx="254000" cy="16199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39B0D163-05C4-DA63-80CB-FE59ABCB9CE9}"/>
              </a:ext>
            </a:extLst>
          </p:cNvPr>
          <p:cNvCxnSpPr/>
          <p:nvPr/>
        </p:nvCxnSpPr>
        <p:spPr>
          <a:xfrm>
            <a:off x="1519766" y="1961595"/>
            <a:ext cx="0" cy="725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46A22CAF-E46D-0B4E-4A8E-E32CC7CA2960}"/>
              </a:ext>
            </a:extLst>
          </p:cNvPr>
          <p:cNvSpPr/>
          <p:nvPr/>
        </p:nvSpPr>
        <p:spPr>
          <a:xfrm>
            <a:off x="999067" y="328800"/>
            <a:ext cx="1007533" cy="850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42A7B69-55B1-4483-EDA2-E174AD762B12}"/>
              </a:ext>
            </a:extLst>
          </p:cNvPr>
          <p:cNvSpPr txBox="1"/>
          <p:nvPr/>
        </p:nvSpPr>
        <p:spPr>
          <a:xfrm>
            <a:off x="1777502" y="-27289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 stress drop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717E3B-618C-233E-5283-66099052ABF6}"/>
              </a:ext>
            </a:extLst>
          </p:cNvPr>
          <p:cNvSpPr txBox="1"/>
          <p:nvPr/>
        </p:nvSpPr>
        <p:spPr>
          <a:xfrm>
            <a:off x="6096000" y="352854"/>
            <a:ext cx="219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2 (79°, 67°, 121°)</a:t>
            </a:r>
            <a:endParaRPr lang="en-US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1E30F07-9B8D-4ACC-88BC-8BD8D2F12E91}"/>
              </a:ext>
            </a:extLst>
          </p:cNvPr>
          <p:cNvSpPr txBox="1"/>
          <p:nvPr/>
        </p:nvSpPr>
        <p:spPr>
          <a:xfrm>
            <a:off x="6028411" y="6401421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Fitting</a:t>
            </a:r>
            <a:r>
              <a:rPr lang="fr-FR" dirty="0"/>
              <a:t> 0.05-0.5 Hz, 10-20 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0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6AFCF322-69BC-2A1B-3ACD-CE397164C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6" t="17778" r="45347" b="29630"/>
          <a:stretch/>
        </p:blipFill>
        <p:spPr>
          <a:xfrm>
            <a:off x="7269975" y="136525"/>
            <a:ext cx="4305287" cy="324611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09183D4-3713-92DB-3599-A1BDF3D85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31" t="18933" r="43403" b="53100"/>
          <a:stretch/>
        </p:blipFill>
        <p:spPr>
          <a:xfrm>
            <a:off x="220134" y="1533222"/>
            <a:ext cx="2641600" cy="1918021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AFD73D-BA98-9C73-863E-EB1090D05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26/01/2024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59A7B4-1860-31E4-C31E-74C5AB32F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E-CITY project meeting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CB5FAD-B939-B10C-737B-C2CD5C716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22" t="20371" r="42153" b="45185"/>
          <a:stretch/>
        </p:blipFill>
        <p:spPr>
          <a:xfrm>
            <a:off x="1564217" y="2718854"/>
            <a:ext cx="2786871" cy="210714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2AA64D1-4E64-5851-E20E-5B3D667C44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95" t="18766" r="45069" b="29877"/>
          <a:stretch/>
        </p:blipFill>
        <p:spPr>
          <a:xfrm>
            <a:off x="7269975" y="3282075"/>
            <a:ext cx="4305288" cy="316985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4F45AB7-2377-41D6-A082-8ED11EEA2381}"/>
              </a:ext>
            </a:extLst>
          </p:cNvPr>
          <p:cNvSpPr txBox="1"/>
          <p:nvPr/>
        </p:nvSpPr>
        <p:spPr>
          <a:xfrm>
            <a:off x="8146274" y="22759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 SE </a:t>
            </a:r>
            <a:r>
              <a:rPr lang="fr-FR" dirty="0" err="1"/>
              <a:t>dipping</a:t>
            </a:r>
            <a:r>
              <a:rPr lang="fr-FR" dirty="0"/>
              <a:t> solution</a:t>
            </a:r>
            <a:endParaRPr lang="en-US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E2994CA-1E25-6FFA-AC0B-A5F7A93457F7}"/>
              </a:ext>
            </a:extLst>
          </p:cNvPr>
          <p:cNvSpPr txBox="1"/>
          <p:nvPr/>
        </p:nvSpPr>
        <p:spPr>
          <a:xfrm>
            <a:off x="8146274" y="3382635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 NW </a:t>
            </a:r>
            <a:r>
              <a:rPr lang="fr-FR" dirty="0" err="1"/>
              <a:t>dipping</a:t>
            </a:r>
            <a:r>
              <a:rPr lang="fr-FR" dirty="0"/>
              <a:t> solution</a:t>
            </a:r>
            <a:endParaRPr lang="en-US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2AC7930E-543A-6C2F-F598-8DB8C472F0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014" t="19877" r="42361" b="45679"/>
          <a:stretch/>
        </p:blipFill>
        <p:spPr>
          <a:xfrm>
            <a:off x="2660652" y="4249204"/>
            <a:ext cx="2786871" cy="2107146"/>
          </a:xfrm>
          <a:prstGeom prst="rect">
            <a:avLst/>
          </a:prstGeom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755304C-C23B-3AEA-BB90-C07680DF1DFF}"/>
              </a:ext>
            </a:extLst>
          </p:cNvPr>
          <p:cNvCxnSpPr/>
          <p:nvPr/>
        </p:nvCxnSpPr>
        <p:spPr>
          <a:xfrm>
            <a:off x="381000" y="3683000"/>
            <a:ext cx="2133600" cy="2506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B74ACB15-7698-9CF2-CEE5-2BDEC4732C86}"/>
              </a:ext>
            </a:extLst>
          </p:cNvPr>
          <p:cNvSpPr txBox="1"/>
          <p:nvPr/>
        </p:nvSpPr>
        <p:spPr>
          <a:xfrm>
            <a:off x="513182" y="5960863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High stress drop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F6DBF40-597C-CAFB-4BAA-DED026C86C16}"/>
                  </a:ext>
                </a:extLst>
              </p:cNvPr>
              <p:cNvSpPr txBox="1"/>
              <p:nvPr/>
            </p:nvSpPr>
            <p:spPr>
              <a:xfrm>
                <a:off x="5850467" y="212778"/>
                <a:ext cx="1563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SZOT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dirty="0"/>
                  <a:t> ISK001</a:t>
                </a:r>
                <a:endParaRPr lang="en-US" dirty="0"/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AF6DBF40-597C-CAFB-4BAA-DED026C8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67" y="212778"/>
                <a:ext cx="1563954" cy="369332"/>
              </a:xfrm>
              <a:prstGeom prst="rect">
                <a:avLst/>
              </a:prstGeom>
              <a:blipFill>
                <a:blip r:embed="rId7"/>
                <a:stretch>
                  <a:fillRect l="-3516" t="-10000" r="-3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ZoneTexte 34">
            <a:extLst>
              <a:ext uri="{FF2B5EF4-FFF2-40B4-BE49-F238E27FC236}">
                <a16:creationId xmlns:a16="http://schemas.microsoft.com/office/drawing/2014/main" id="{C78C3700-B9B5-F528-4A69-1AD206186723}"/>
              </a:ext>
            </a:extLst>
          </p:cNvPr>
          <p:cNvSpPr txBox="1"/>
          <p:nvPr/>
        </p:nvSpPr>
        <p:spPr>
          <a:xfrm>
            <a:off x="1363133" y="347133"/>
            <a:ext cx="22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Vertical </a:t>
            </a:r>
            <a:r>
              <a:rPr lang="fr-FR" dirty="0" err="1"/>
              <a:t>Displacement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57E247B-8A42-5A82-F02E-C34D29516869}"/>
              </a:ext>
            </a:extLst>
          </p:cNvPr>
          <p:cNvSpPr txBox="1"/>
          <p:nvPr/>
        </p:nvSpPr>
        <p:spPr>
          <a:xfrm>
            <a:off x="2861734" y="2184400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5"/>
                </a:solidFill>
              </a:rPr>
              <a:t>1 (Mw6.026)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6EFDAD5A-60CC-9509-9C75-68B38FB9598E}"/>
              </a:ext>
            </a:extLst>
          </p:cNvPr>
          <p:cNvSpPr txBox="1"/>
          <p:nvPr/>
        </p:nvSpPr>
        <p:spPr>
          <a:xfrm>
            <a:off x="4504267" y="3382635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 (Mw6.034)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3159308-960D-51B3-8DA6-3A286CB78FF4}"/>
              </a:ext>
            </a:extLst>
          </p:cNvPr>
          <p:cNvSpPr txBox="1"/>
          <p:nvPr/>
        </p:nvSpPr>
        <p:spPr>
          <a:xfrm>
            <a:off x="5622925" y="4889473"/>
            <a:ext cx="13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3 (Mw5.978)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520B541-5DA4-3D2A-0AF6-EAEEE2FB557A}"/>
              </a:ext>
            </a:extLst>
          </p:cNvPr>
          <p:cNvSpPr txBox="1"/>
          <p:nvPr/>
        </p:nvSpPr>
        <p:spPr>
          <a:xfrm>
            <a:off x="8466667" y="7164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C40EF24-C707-AC30-21B5-94D9A21E34D0}"/>
              </a:ext>
            </a:extLst>
          </p:cNvPr>
          <p:cNvSpPr txBox="1"/>
          <p:nvPr/>
        </p:nvSpPr>
        <p:spPr>
          <a:xfrm>
            <a:off x="7704667" y="5821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A587ED2-948A-43EB-E288-A22417E7C2FD}"/>
              </a:ext>
            </a:extLst>
          </p:cNvPr>
          <p:cNvSpPr txBox="1"/>
          <p:nvPr/>
        </p:nvSpPr>
        <p:spPr>
          <a:xfrm>
            <a:off x="7594600" y="1667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92D050"/>
                </a:solidFill>
              </a:rPr>
              <a:t>3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2E67EA9-D311-E636-CA22-5923F46FB198}"/>
              </a:ext>
            </a:extLst>
          </p:cNvPr>
          <p:cNvSpPr txBox="1"/>
          <p:nvPr/>
        </p:nvSpPr>
        <p:spPr>
          <a:xfrm>
            <a:off x="381000" y="1137735"/>
            <a:ext cx="427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2 (79°, 67°, 121°) </a:t>
            </a:r>
            <a:r>
              <a:rPr lang="fr-FR" dirty="0" err="1"/>
              <a:t>from</a:t>
            </a:r>
            <a:r>
              <a:rPr lang="fr-FR" dirty="0"/>
              <a:t> JMA </a:t>
            </a:r>
            <a:r>
              <a:rPr lang="fr-FR" dirty="0" err="1"/>
              <a:t>hypocenter</a:t>
            </a:r>
            <a:endParaRPr lang="en-US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A450254-F0B4-4A96-B4D9-7EEB42D59C65}"/>
              </a:ext>
            </a:extLst>
          </p:cNvPr>
          <p:cNvSpPr txBox="1"/>
          <p:nvPr/>
        </p:nvSpPr>
        <p:spPr>
          <a:xfrm>
            <a:off x="5304539" y="827883"/>
            <a:ext cx="1847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About 30 cm </a:t>
            </a:r>
            <a:r>
              <a:rPr lang="fr-FR" dirty="0" err="1"/>
              <a:t>uplift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</a:t>
            </a:r>
            <a:r>
              <a:rPr lang="fr-FR" dirty="0" err="1"/>
              <a:t>mainshock</a:t>
            </a:r>
            <a:r>
              <a:rPr lang="fr-FR" dirty="0"/>
              <a:t> (DPRI)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3C23B6D-A5BD-4E49-1286-2565FAC0CB7A}"/>
              </a:ext>
            </a:extLst>
          </p:cNvPr>
          <p:cNvSpPr txBox="1"/>
          <p:nvPr/>
        </p:nvSpPr>
        <p:spPr>
          <a:xfrm>
            <a:off x="6370369" y="2105672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Uz (cm)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9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4D08912-D2EE-5163-A24F-492513638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639" y="113986"/>
            <a:ext cx="4612194" cy="663002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775BEA5-0934-C330-58AD-9314E499AF9A}"/>
              </a:ext>
            </a:extLst>
          </p:cNvPr>
          <p:cNvSpPr txBox="1"/>
          <p:nvPr/>
        </p:nvSpPr>
        <p:spPr>
          <a:xfrm>
            <a:off x="5202871" y="6374682"/>
            <a:ext cx="1786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Kato et al. (2023)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2BDEF6-9903-6C61-139B-AA0F79D50532}"/>
              </a:ext>
            </a:extLst>
          </p:cNvPr>
          <p:cNvSpPr/>
          <p:nvPr/>
        </p:nvSpPr>
        <p:spPr>
          <a:xfrm>
            <a:off x="10418595" y="3563711"/>
            <a:ext cx="1215851" cy="934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0443E-EE30-4662-A036-0BD1C16092AA}"/>
              </a:ext>
            </a:extLst>
          </p:cNvPr>
          <p:cNvSpPr/>
          <p:nvPr/>
        </p:nvSpPr>
        <p:spPr>
          <a:xfrm>
            <a:off x="10424457" y="4518303"/>
            <a:ext cx="1215851" cy="934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5B2945E-314E-9E57-3E37-7B879E7D6B9A}"/>
              </a:ext>
            </a:extLst>
          </p:cNvPr>
          <p:cNvSpPr txBox="1"/>
          <p:nvPr/>
        </p:nvSpPr>
        <p:spPr>
          <a:xfrm>
            <a:off x="238876" y="244247"/>
            <a:ext cx="3941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Where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the causal </a:t>
            </a:r>
            <a:r>
              <a:rPr lang="fr-FR" sz="2800" dirty="0" err="1"/>
              <a:t>fault</a:t>
            </a:r>
            <a:r>
              <a:rPr lang="fr-FR" sz="2800" dirty="0"/>
              <a:t>?</a:t>
            </a:r>
            <a:endParaRPr lang="en-US" sz="28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AE3CAA-0ED0-8FCC-1A54-D1D9F61E40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22" t="20371" r="42153" b="45185"/>
          <a:stretch/>
        </p:blipFill>
        <p:spPr>
          <a:xfrm>
            <a:off x="551692" y="1759802"/>
            <a:ext cx="4771629" cy="360781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B4230A-CE05-7C2B-BF6B-F5E3065AAD7E}"/>
              </a:ext>
            </a:extLst>
          </p:cNvPr>
          <p:cNvSpPr txBox="1"/>
          <p:nvPr/>
        </p:nvSpPr>
        <p:spPr>
          <a:xfrm>
            <a:off x="672967" y="1273346"/>
            <a:ext cx="427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Test 2 (79°, 67°, 121°) </a:t>
            </a:r>
            <a:r>
              <a:rPr lang="fr-FR" dirty="0" err="1"/>
              <a:t>from</a:t>
            </a:r>
            <a:r>
              <a:rPr lang="fr-FR" dirty="0"/>
              <a:t> JMA </a:t>
            </a:r>
            <a:r>
              <a:rPr lang="fr-FR" dirty="0" err="1"/>
              <a:t>hypocenter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935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509</Words>
  <Application>Microsoft Office PowerPoint</Application>
  <PresentationFormat>Grand écran</PresentationFormat>
  <Paragraphs>133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 Unicode MS</vt:lpstr>
      <vt:lpstr>Arial</vt:lpstr>
      <vt:lpstr>Calibri</vt:lpstr>
      <vt:lpstr>Calibri Light</vt:lpstr>
      <vt:lpstr>Cambria Math</vt:lpstr>
      <vt:lpstr>Thème Office</vt:lpstr>
      <vt:lpstr>Mw6.0 pre-event of 2024 Noto Penisula earthquake</vt:lpstr>
      <vt:lpstr>Near-field ground motions</vt:lpstr>
      <vt:lpstr>Présentation PowerPoint</vt:lpstr>
      <vt:lpstr>Présentation PowerPoint</vt:lpstr>
      <vt:lpstr>Dynamic rupture inversion by patch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Influence of a smaller dip angle</vt:lpstr>
      <vt:lpstr>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2024 Mw7.6 Noto Peninsula earthquake</dc:title>
  <dc:creator>Hideo Aochi</dc:creator>
  <cp:lastModifiedBy>Hideo Aochi</cp:lastModifiedBy>
  <cp:revision>5</cp:revision>
  <dcterms:created xsi:type="dcterms:W3CDTF">2024-01-25T09:41:11Z</dcterms:created>
  <dcterms:modified xsi:type="dcterms:W3CDTF">2024-01-25T15:06:28Z</dcterms:modified>
</cp:coreProperties>
</file>